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5"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9144000"/>
  <p:embeddedFontLst>
    <p:embeddedFont>
      <p:font typeface="Calibri" panose="020F0502020204030204" pitchFamily="34" charset="0"/>
      <p:regular r:id="rId33"/>
      <p:bold r:id="rId34"/>
      <p:italic r:id="rId35"/>
      <p:boldItalic r:id="rId36"/>
    </p:embeddedFont>
    <p:embeddedFont>
      <p:font typeface="Garamond" panose="02020404030301010803" pitchFamily="18" charset="0"/>
      <p:regular r:id="rId37"/>
      <p:bold r:id="rId38"/>
      <p:italic r:id="rId3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4" d="100"/>
          <a:sy n="84" d="100"/>
        </p:scale>
        <p:origin x="629"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2971799" cy="458788"/>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884612" y="0"/>
            <a:ext cx="2971799" cy="458788"/>
          </a:xfrm>
          <a:prstGeom prst="rect">
            <a:avLst/>
          </a:prstGeom>
          <a:noFill/>
          <a:ln>
            <a:noFill/>
          </a:ln>
        </p:spPr>
        <p:txBody>
          <a:bodyPr lIns="91425" tIns="91425" rIns="91425" bIns="91425"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685800" y="1143000"/>
            <a:ext cx="5486399" cy="308609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685800" y="4400550"/>
            <a:ext cx="5486399" cy="3600450"/>
          </a:xfrm>
          <a:prstGeom prst="rect">
            <a:avLst/>
          </a:prstGeom>
          <a:noFill/>
          <a:ln>
            <a:noFill/>
          </a:ln>
        </p:spPr>
        <p:txBody>
          <a:bodyPr lIns="91425" tIns="91425" rIns="91425" bIns="91425"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0" y="8685213"/>
            <a:ext cx="2971799" cy="458786"/>
          </a:xfrm>
          <a:prstGeom prst="rect">
            <a:avLst/>
          </a:prstGeom>
          <a:noFill/>
          <a:ln>
            <a:noFill/>
          </a:ln>
        </p:spPr>
        <p:txBody>
          <a:bodyPr lIns="91425" tIns="91425" rIns="91425" bIns="91425"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800" b="0" i="0" u="none" strike="noStrike" cap="none">
                <a:solidFill>
                  <a:schemeClr val="dk1"/>
                </a:solidFill>
                <a:latin typeface="Calibri"/>
                <a:ea typeface="Calibri"/>
                <a:cs typeface="Calibri"/>
                <a:sym typeface="Calibri"/>
              </a:defRPr>
            </a:lvl2pPr>
            <a:lvl3pPr marL="914400" marR="0" lvl="2" indent="0" algn="l" rtl="0">
              <a:spcBef>
                <a:spcPts val="0"/>
              </a:spcBef>
              <a:buNone/>
              <a:defRPr sz="1800" b="0" i="0" u="none" strike="noStrike" cap="none">
                <a:solidFill>
                  <a:schemeClr val="dk1"/>
                </a:solidFill>
                <a:latin typeface="Calibri"/>
                <a:ea typeface="Calibri"/>
                <a:cs typeface="Calibri"/>
                <a:sym typeface="Calibri"/>
              </a:defRPr>
            </a:lvl3pPr>
            <a:lvl4pPr marL="1371600" marR="0" lvl="3" indent="0" algn="l" rtl="0">
              <a:spcBef>
                <a:spcPts val="0"/>
              </a:spcBef>
              <a:buNone/>
              <a:defRPr sz="1800" b="0" i="0" u="none" strike="noStrike" cap="none">
                <a:solidFill>
                  <a:schemeClr val="dk1"/>
                </a:solidFill>
                <a:latin typeface="Calibri"/>
                <a:ea typeface="Calibri"/>
                <a:cs typeface="Calibri"/>
                <a:sym typeface="Calibri"/>
              </a:defRPr>
            </a:lvl4pPr>
            <a:lvl5pPr marL="1828800" marR="0" lvl="4" indent="0" algn="l" rtl="0">
              <a:spcBef>
                <a:spcPts val="0"/>
              </a:spcBef>
              <a:buNone/>
              <a:defRPr sz="1800" b="0" i="0" u="none" strike="noStrike" cap="none">
                <a:solidFill>
                  <a:schemeClr val="dk1"/>
                </a:solidFill>
                <a:latin typeface="Calibri"/>
                <a:ea typeface="Calibri"/>
                <a:cs typeface="Calibri"/>
                <a:sym typeface="Calibri"/>
              </a:defRPr>
            </a:lvl5pPr>
            <a:lvl6pPr marL="2286000" marR="0" lvl="5" indent="0" algn="l" rtl="0">
              <a:spcBef>
                <a:spcPts val="0"/>
              </a:spcBef>
              <a:buNone/>
              <a:defRPr sz="1800" b="0" i="0" u="none" strike="noStrike" cap="none">
                <a:solidFill>
                  <a:schemeClr val="dk1"/>
                </a:solidFill>
                <a:latin typeface="Calibri"/>
                <a:ea typeface="Calibri"/>
                <a:cs typeface="Calibri"/>
                <a:sym typeface="Calibri"/>
              </a:defRPr>
            </a:lvl6pPr>
            <a:lvl7pPr marL="2743200" marR="0" lvl="6" indent="0" algn="l" rtl="0">
              <a:spcBef>
                <a:spcPts val="0"/>
              </a:spcBef>
              <a:buNone/>
              <a:defRPr sz="1800" b="0" i="0" u="none" strike="noStrike" cap="none">
                <a:solidFill>
                  <a:schemeClr val="dk1"/>
                </a:solidFill>
                <a:latin typeface="Calibri"/>
                <a:ea typeface="Calibri"/>
                <a:cs typeface="Calibri"/>
                <a:sym typeface="Calibri"/>
              </a:defRPr>
            </a:lvl7pPr>
            <a:lvl8pPr marL="3200400" marR="0" lvl="7" indent="0" algn="l" rtl="0">
              <a:spcBef>
                <a:spcPts val="0"/>
              </a:spcBef>
              <a:buNone/>
              <a:defRPr sz="1800" b="0" i="0" u="none" strike="noStrike" cap="none">
                <a:solidFill>
                  <a:schemeClr val="dk1"/>
                </a:solidFill>
                <a:latin typeface="Calibri"/>
                <a:ea typeface="Calibri"/>
                <a:cs typeface="Calibri"/>
                <a:sym typeface="Calibri"/>
              </a:defRPr>
            </a:lvl8pPr>
            <a:lvl9pPr marL="3657600"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5810134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53" name="Shape 153"/>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54" name="Shape 154"/>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1</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26819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Shape 23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2" name="Shape 23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33" name="Shape 23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Tree>
    <p:extLst>
      <p:ext uri="{BB962C8B-B14F-4D97-AF65-F5344CB8AC3E}">
        <p14:creationId xmlns:p14="http://schemas.microsoft.com/office/powerpoint/2010/main" val="39759148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42" name="Shape 24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Tree>
    <p:extLst>
      <p:ext uri="{BB962C8B-B14F-4D97-AF65-F5344CB8AC3E}">
        <p14:creationId xmlns:p14="http://schemas.microsoft.com/office/powerpoint/2010/main" val="20570817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Shape 24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0" name="Shape 25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51" name="Shape 25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Tree>
    <p:extLst>
      <p:ext uri="{BB962C8B-B14F-4D97-AF65-F5344CB8AC3E}">
        <p14:creationId xmlns:p14="http://schemas.microsoft.com/office/powerpoint/2010/main" val="1435384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Shape 25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59" name="Shape 25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25297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Shape 26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67" name="Shape 26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757344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Shape 275"/>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76" name="Shape 27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8782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Shape 283"/>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284" name="Shape 2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307644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Shape 29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2" name="Shape 292"/>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93" name="Shape 293"/>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Tree>
    <p:extLst>
      <p:ext uri="{BB962C8B-B14F-4D97-AF65-F5344CB8AC3E}">
        <p14:creationId xmlns:p14="http://schemas.microsoft.com/office/powerpoint/2010/main" val="38070814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Shape 30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1" name="Shape 30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02" name="Shape 30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Tree>
    <p:extLst>
      <p:ext uri="{BB962C8B-B14F-4D97-AF65-F5344CB8AC3E}">
        <p14:creationId xmlns:p14="http://schemas.microsoft.com/office/powerpoint/2010/main" val="247716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Shape 31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1" name="Shape 311"/>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12" name="Shape 312"/>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Tree>
    <p:extLst>
      <p:ext uri="{BB962C8B-B14F-4D97-AF65-F5344CB8AC3E}">
        <p14:creationId xmlns:p14="http://schemas.microsoft.com/office/powerpoint/2010/main" val="3932384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Shape 160"/>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61" name="Shape 161"/>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endParaRPr sz="1200" b="0" i="0" u="none" strike="noStrike" cap="none">
              <a:solidFill>
                <a:schemeClr val="dk1"/>
              </a:solidFill>
              <a:latin typeface="Calibri"/>
              <a:ea typeface="Calibri"/>
              <a:cs typeface="Calibri"/>
              <a:sym typeface="Calibri"/>
            </a:endParaRPr>
          </a:p>
        </p:txBody>
      </p:sp>
      <p:sp>
        <p:nvSpPr>
          <p:cNvPr id="162" name="Shape 162"/>
          <p:cNvSpPr txBox="1">
            <a:spLocks noGrp="1"/>
          </p:cNvSpPr>
          <p:nvPr>
            <p:ph type="sldNum" idx="12"/>
          </p:nvPr>
        </p:nvSpPr>
        <p:spPr>
          <a:xfrm>
            <a:off x="3884612" y="8685213"/>
            <a:ext cx="2971799" cy="458786"/>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US" sz="1200" b="0" i="0" u="none" strike="noStrike" cap="none">
                <a:solidFill>
                  <a:schemeClr val="dk1"/>
                </a:solidFill>
                <a:latin typeface="Calibri"/>
                <a:ea typeface="Calibri"/>
                <a:cs typeface="Calibri"/>
                <a:sym typeface="Calibri"/>
              </a:rPr>
              <a:t>2</a:t>
            </a:fld>
            <a:endParaRPr lang="en-US"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702736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Shape 31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0" name="Shape 320"/>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21" name="Shape 321"/>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Tree>
    <p:extLst>
      <p:ext uri="{BB962C8B-B14F-4D97-AF65-F5344CB8AC3E}">
        <p14:creationId xmlns:p14="http://schemas.microsoft.com/office/powerpoint/2010/main" val="38651486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9" name="Shape 329"/>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30" name="Shape 330"/>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Tree>
    <p:extLst>
      <p:ext uri="{BB962C8B-B14F-4D97-AF65-F5344CB8AC3E}">
        <p14:creationId xmlns:p14="http://schemas.microsoft.com/office/powerpoint/2010/main" val="4542882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8" name="Shape 338"/>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39" name="Shape 339"/>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Tree>
    <p:extLst>
      <p:ext uri="{BB962C8B-B14F-4D97-AF65-F5344CB8AC3E}">
        <p14:creationId xmlns:p14="http://schemas.microsoft.com/office/powerpoint/2010/main" val="38569788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7" name="Shape 34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48" name="Shape 34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Tree>
    <p:extLst>
      <p:ext uri="{BB962C8B-B14F-4D97-AF65-F5344CB8AC3E}">
        <p14:creationId xmlns:p14="http://schemas.microsoft.com/office/powerpoint/2010/main" val="11667314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5"/>
        <p:cNvGrpSpPr/>
        <p:nvPr/>
      </p:nvGrpSpPr>
      <p:grpSpPr>
        <a:xfrm>
          <a:off x="0" y="0"/>
          <a:ext cx="0" cy="0"/>
          <a:chOff x="0" y="0"/>
          <a:chExt cx="0" cy="0"/>
        </a:xfrm>
      </p:grpSpPr>
      <p:sp>
        <p:nvSpPr>
          <p:cNvPr id="356" name="Shape 356"/>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7" name="Shape 357"/>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58" name="Shape 358"/>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24</a:t>
            </a:fld>
            <a:endParaRPr lang="en-US"/>
          </a:p>
        </p:txBody>
      </p:sp>
    </p:spTree>
    <p:extLst>
      <p:ext uri="{BB962C8B-B14F-4D97-AF65-F5344CB8AC3E}">
        <p14:creationId xmlns:p14="http://schemas.microsoft.com/office/powerpoint/2010/main" val="3165764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67" name="Shape 367"/>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25</a:t>
            </a:fld>
            <a:endParaRPr lang="en-US"/>
          </a:p>
        </p:txBody>
      </p:sp>
    </p:spTree>
    <p:extLst>
      <p:ext uri="{BB962C8B-B14F-4D97-AF65-F5344CB8AC3E}">
        <p14:creationId xmlns:p14="http://schemas.microsoft.com/office/powerpoint/2010/main" val="34511426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Shape 37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5" name="Shape 37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76" name="Shape 37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26</a:t>
            </a:fld>
            <a:endParaRPr lang="en-US"/>
          </a:p>
        </p:txBody>
      </p:sp>
    </p:spTree>
    <p:extLst>
      <p:ext uri="{BB962C8B-B14F-4D97-AF65-F5344CB8AC3E}">
        <p14:creationId xmlns:p14="http://schemas.microsoft.com/office/powerpoint/2010/main" val="38026767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Shape 38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4" name="Shape 38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385" name="Shape 38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27</a:t>
            </a:fld>
            <a:endParaRPr lang="en-US"/>
          </a:p>
        </p:txBody>
      </p:sp>
    </p:spTree>
    <p:extLst>
      <p:ext uri="{BB962C8B-B14F-4D97-AF65-F5344CB8AC3E}">
        <p14:creationId xmlns:p14="http://schemas.microsoft.com/office/powerpoint/2010/main" val="35569701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Shape 392"/>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393" name="Shape 3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846287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9"/>
        <p:cNvGrpSpPr/>
        <p:nvPr/>
      </p:nvGrpSpPr>
      <p:grpSpPr>
        <a:xfrm>
          <a:off x="0" y="0"/>
          <a:ext cx="0" cy="0"/>
          <a:chOff x="0" y="0"/>
          <a:chExt cx="0" cy="0"/>
        </a:xfrm>
      </p:grpSpPr>
      <p:sp>
        <p:nvSpPr>
          <p:cNvPr id="400" name="Shape 400"/>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01" name="Shape 40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20408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69" name="Shape 16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957525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7"/>
        <p:cNvGrpSpPr/>
        <p:nvPr/>
      </p:nvGrpSpPr>
      <p:grpSpPr>
        <a:xfrm>
          <a:off x="0" y="0"/>
          <a:ext cx="0" cy="0"/>
          <a:chOff x="0" y="0"/>
          <a:chExt cx="0" cy="0"/>
        </a:xfrm>
      </p:grpSpPr>
      <p:sp>
        <p:nvSpPr>
          <p:cNvPr id="408" name="Shape 408"/>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409" name="Shape 40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891975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txBox="1">
            <a:spLocks noGrp="1"/>
          </p:cNvSpPr>
          <p:nvPr>
            <p:ph type="body" idx="1"/>
          </p:nvPr>
        </p:nvSpPr>
        <p:spPr>
          <a:xfrm>
            <a:off x="685800" y="4400550"/>
            <a:ext cx="5486399" cy="3600450"/>
          </a:xfrm>
          <a:prstGeom prst="rect">
            <a:avLst/>
          </a:prstGeom>
        </p:spPr>
        <p:txBody>
          <a:bodyPr lIns="91425" tIns="91425" rIns="91425" bIns="91425" anchor="t" anchorCtr="0">
            <a:noAutofit/>
          </a:bodyPr>
          <a:lstStyle/>
          <a:p>
            <a:pPr lvl="0">
              <a:spcBef>
                <a:spcPts val="0"/>
              </a:spcBef>
              <a:buNone/>
            </a:pPr>
            <a:endParaRPr/>
          </a:p>
        </p:txBody>
      </p:sp>
      <p:sp>
        <p:nvSpPr>
          <p:cNvPr id="177" name="Shape 17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7419170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5" name="Shape 18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86" name="Shape 18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Tree>
    <p:extLst>
      <p:ext uri="{BB962C8B-B14F-4D97-AF65-F5344CB8AC3E}">
        <p14:creationId xmlns:p14="http://schemas.microsoft.com/office/powerpoint/2010/main" val="32917494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196" name="Shape 196"/>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Tree>
    <p:extLst>
      <p:ext uri="{BB962C8B-B14F-4D97-AF65-F5344CB8AC3E}">
        <p14:creationId xmlns:p14="http://schemas.microsoft.com/office/powerpoint/2010/main" val="6201570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Shape 20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4" name="Shape 20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05" name="Shape 20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Tree>
    <p:extLst>
      <p:ext uri="{BB962C8B-B14F-4D97-AF65-F5344CB8AC3E}">
        <p14:creationId xmlns:p14="http://schemas.microsoft.com/office/powerpoint/2010/main" val="4215006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4" name="Shape 214"/>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15" name="Shape 215"/>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Tree>
    <p:extLst>
      <p:ext uri="{BB962C8B-B14F-4D97-AF65-F5344CB8AC3E}">
        <p14:creationId xmlns:p14="http://schemas.microsoft.com/office/powerpoint/2010/main" val="22075184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685800" y="4400550"/>
            <a:ext cx="5486400" cy="3600600"/>
          </a:xfrm>
          <a:prstGeom prst="rect">
            <a:avLst/>
          </a:prstGeom>
        </p:spPr>
        <p:txBody>
          <a:bodyPr lIns="91425" tIns="91425" rIns="91425" bIns="91425" anchor="t" anchorCtr="0">
            <a:noAutofit/>
          </a:bodyPr>
          <a:lstStyle/>
          <a:p>
            <a:pPr lvl="0">
              <a:spcBef>
                <a:spcPts val="0"/>
              </a:spcBef>
              <a:buNone/>
            </a:pPr>
            <a:endParaRPr/>
          </a:p>
        </p:txBody>
      </p:sp>
      <p:sp>
        <p:nvSpPr>
          <p:cNvPr id="224" name="Shape 224"/>
          <p:cNvSpPr txBox="1">
            <a:spLocks noGrp="1"/>
          </p:cNvSpPr>
          <p:nvPr>
            <p:ph type="sldNum" idx="12"/>
          </p:nvPr>
        </p:nvSpPr>
        <p:spPr>
          <a:xfrm>
            <a:off x="3884612" y="8685213"/>
            <a:ext cx="2971800" cy="458700"/>
          </a:xfrm>
          <a:prstGeom prst="rect">
            <a:avLst/>
          </a:prstGeom>
        </p:spPr>
        <p:txBody>
          <a:bodyPr lIns="91425" tIns="45700" rIns="91425" bIns="45700" anchor="b"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Tree>
    <p:extLst>
      <p:ext uri="{BB962C8B-B14F-4D97-AF65-F5344CB8AC3E}">
        <p14:creationId xmlns:p14="http://schemas.microsoft.com/office/powerpoint/2010/main" val="60859346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20"/>
        <p:cNvGrpSpPr/>
        <p:nvPr/>
      </p:nvGrpSpPr>
      <p:grpSpPr>
        <a:xfrm>
          <a:off x="0" y="0"/>
          <a:ext cx="0" cy="0"/>
          <a:chOff x="0" y="0"/>
          <a:chExt cx="0" cy="0"/>
        </a:xfrm>
      </p:grpSpPr>
      <p:grpSp>
        <p:nvGrpSpPr>
          <p:cNvPr id="21" name="Shape 21"/>
          <p:cNvGrpSpPr/>
          <p:nvPr/>
        </p:nvGrpSpPr>
        <p:grpSpPr>
          <a:xfrm>
            <a:off x="0" y="0"/>
            <a:ext cx="12188824" cy="6872226"/>
            <a:chOff x="0" y="0"/>
            <a:chExt cx="12188824" cy="6872226"/>
          </a:xfrm>
        </p:grpSpPr>
        <p:pic>
          <p:nvPicPr>
            <p:cNvPr id="22" name="Shape 22" descr="HD-PanelTitle-V.png"/>
            <p:cNvPicPr preferRelativeResize="0"/>
            <p:nvPr/>
          </p:nvPicPr>
          <p:blipFill rotWithShape="1">
            <a:blip r:embed="rId2">
              <a:alphaModFix/>
            </a:blip>
            <a:srcRect/>
            <a:stretch/>
          </p:blipFill>
          <p:spPr>
            <a:xfrm>
              <a:off x="0" y="0"/>
              <a:ext cx="12188824" cy="6856214"/>
            </a:xfrm>
            <a:prstGeom prst="rect">
              <a:avLst/>
            </a:prstGeom>
            <a:noFill/>
            <a:ln>
              <a:noFill/>
            </a:ln>
          </p:spPr>
        </p:pic>
        <p:sp>
          <p:nvSpPr>
            <p:cNvPr id="23" name="Shape 23"/>
            <p:cNvSpPr/>
            <p:nvPr/>
          </p:nvSpPr>
          <p:spPr>
            <a:xfrm>
              <a:off x="2328332" y="1540930"/>
              <a:ext cx="7543802" cy="3835401"/>
            </a:xfrm>
            <a:prstGeom prst="rect">
              <a:avLst/>
            </a:prstGeom>
            <a:noFill/>
            <a:ln w="15875" cap="flat" cmpd="sng">
              <a:solidFill>
                <a:schemeClr val="accent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24" name="Shape 24" descr="HDRibbonTitle-UniformTrim.png"/>
            <p:cNvPicPr preferRelativeResize="0"/>
            <p:nvPr/>
          </p:nvPicPr>
          <p:blipFill rotWithShape="1">
            <a:blip r:embed="rId3">
              <a:alphaModFix/>
            </a:blip>
            <a:srcRect l="2" r="47673"/>
            <a:stretch/>
          </p:blipFill>
          <p:spPr>
            <a:xfrm rot="5400000">
              <a:off x="5245267" y="530352"/>
              <a:ext cx="1673352" cy="612648"/>
            </a:xfrm>
            <a:prstGeom prst="rect">
              <a:avLst/>
            </a:prstGeom>
            <a:noFill/>
            <a:ln>
              <a:noFill/>
            </a:ln>
          </p:spPr>
        </p:pic>
        <p:pic>
          <p:nvPicPr>
            <p:cNvPr id="25" name="Shape 25" descr="HDRibbonTitle-UniformTrim.png"/>
            <p:cNvPicPr preferRelativeResize="0"/>
            <p:nvPr/>
          </p:nvPicPr>
          <p:blipFill rotWithShape="1">
            <a:blip r:embed="rId3">
              <a:alphaModFix/>
            </a:blip>
            <a:srcRect r="48819"/>
            <a:stretch/>
          </p:blipFill>
          <p:spPr>
            <a:xfrm rot="5400000">
              <a:off x="5263555" y="5747514"/>
              <a:ext cx="1636776" cy="612648"/>
            </a:xfrm>
            <a:prstGeom prst="rect">
              <a:avLst/>
            </a:prstGeom>
            <a:noFill/>
            <a:ln>
              <a:noFill/>
            </a:ln>
          </p:spPr>
        </p:pic>
      </p:grpSp>
      <p:sp>
        <p:nvSpPr>
          <p:cNvPr id="26" name="Shape 26"/>
          <p:cNvSpPr txBox="1">
            <a:spLocks noGrp="1"/>
          </p:cNvSpPr>
          <p:nvPr>
            <p:ph type="ctrTitle"/>
          </p:nvPr>
        </p:nvSpPr>
        <p:spPr>
          <a:xfrm>
            <a:off x="2692398" y="1871131"/>
            <a:ext cx="6815669" cy="1515533"/>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5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27" name="Shape 27"/>
          <p:cNvSpPr txBox="1">
            <a:spLocks noGrp="1"/>
          </p:cNvSpPr>
          <p:nvPr>
            <p:ph type="subTitle" idx="1"/>
          </p:nvPr>
        </p:nvSpPr>
        <p:spPr>
          <a:xfrm>
            <a:off x="2692398" y="3657596"/>
            <a:ext cx="6815669" cy="1320801"/>
          </a:xfrm>
          <a:prstGeom prst="rect">
            <a:avLst/>
          </a:prstGeom>
          <a:noFill/>
          <a:ln>
            <a:noFill/>
          </a:ln>
        </p:spPr>
        <p:txBody>
          <a:bodyPr lIns="91425" tIns="91425" rIns="91425" bIns="91425" anchor="t" anchorCtr="0"/>
          <a:lstStyle>
            <a:lvl1pPr marL="0" marR="0" lvl="0" indent="0" algn="ctr" rtl="0">
              <a:spcBef>
                <a:spcPts val="420"/>
              </a:spcBef>
              <a:spcAft>
                <a:spcPts val="600"/>
              </a:spcAft>
              <a:buClr>
                <a:schemeClr val="accent1"/>
              </a:buClr>
              <a:buFont typeface="Arial"/>
              <a:buNone/>
              <a:defRPr sz="2100" b="0" i="0" u="none" strike="noStrike" cap="none">
                <a:solidFill>
                  <a:schemeClr val="dk1"/>
                </a:solidFill>
                <a:latin typeface="Garamond"/>
                <a:ea typeface="Garamond"/>
                <a:cs typeface="Garamond"/>
                <a:sym typeface="Garamond"/>
              </a:defRPr>
            </a:lvl1pPr>
            <a:lvl2pPr marL="457200" marR="0" lvl="1" indent="0" algn="ctr" rtl="0">
              <a:spcBef>
                <a:spcPts val="400"/>
              </a:spcBef>
              <a:spcAft>
                <a:spcPts val="600"/>
              </a:spcAft>
              <a:buClr>
                <a:schemeClr val="accent1"/>
              </a:buClr>
              <a:buFont typeface="Arial"/>
              <a:buNone/>
              <a:defRPr sz="2000" b="0" i="0" u="none" strike="noStrike" cap="none">
                <a:solidFill>
                  <a:srgbClr val="888888"/>
                </a:solidFill>
                <a:latin typeface="Garamond"/>
                <a:ea typeface="Garamond"/>
                <a:cs typeface="Garamond"/>
                <a:sym typeface="Garamond"/>
              </a:defRPr>
            </a:lvl2pPr>
            <a:lvl3pPr marL="914400" marR="0" lvl="2" indent="0" algn="ctr"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3pPr>
            <a:lvl4pPr marL="1371600" marR="0" lvl="3" indent="0" algn="ctr"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4pPr>
            <a:lvl5pPr marL="1828800" marR="0" lvl="4"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ctr"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28" name="Shape 28"/>
          <p:cNvSpPr txBox="1">
            <a:spLocks noGrp="1"/>
          </p:cNvSpPr>
          <p:nvPr>
            <p:ph type="dt" idx="10"/>
          </p:nvPr>
        </p:nvSpPr>
        <p:spPr>
          <a:xfrm>
            <a:off x="7983232" y="5037662"/>
            <a:ext cx="897466"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29" name="Shape 29"/>
          <p:cNvSpPr txBox="1">
            <a:spLocks noGrp="1"/>
          </p:cNvSpPr>
          <p:nvPr>
            <p:ph type="ftr" idx="11"/>
          </p:nvPr>
        </p:nvSpPr>
        <p:spPr>
          <a:xfrm>
            <a:off x="2692397" y="5037662"/>
            <a:ext cx="5214634"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0" name="Shape 30"/>
          <p:cNvSpPr txBox="1">
            <a:spLocks noGrp="1"/>
          </p:cNvSpPr>
          <p:nvPr>
            <p:ph type="sldNum" idx="12"/>
          </p:nvPr>
        </p:nvSpPr>
        <p:spPr>
          <a:xfrm>
            <a:off x="8956900" y="5037662"/>
            <a:ext cx="55116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cxnSp>
        <p:nvCxnSpPr>
          <p:cNvPr id="31" name="Shape 31"/>
          <p:cNvCxnSpPr/>
          <p:nvPr/>
        </p:nvCxnSpPr>
        <p:spPr>
          <a:xfrm>
            <a:off x="2692399" y="3522130"/>
            <a:ext cx="681566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Panoramic Picture with Caption">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1295400" y="4815414"/>
            <a:ext cx="9609666" cy="566737"/>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1" name="Shape 91"/>
          <p:cNvSpPr>
            <a:spLocks noGrp="1"/>
          </p:cNvSpPr>
          <p:nvPr>
            <p:ph type="pic" idx="2"/>
          </p:nvPr>
        </p:nvSpPr>
        <p:spPr>
          <a:xfrm>
            <a:off x="1041426" y="1041399"/>
            <a:ext cx="10105972" cy="3335869"/>
          </a:xfrm>
          <a:prstGeom prst="roundRect">
            <a:avLst>
              <a:gd name="adj" fmla="val 0"/>
            </a:avLst>
          </a:prstGeom>
          <a:noFill/>
          <a:ln w="57150" cap="flat" cmpd="thickThin">
            <a:solidFill>
              <a:srgbClr val="7F7F7F"/>
            </a:solidFill>
            <a:prstDash val="solid"/>
            <a:miter/>
            <a:headEnd type="none" w="med" len="med"/>
            <a:tailEnd type="none" w="med" len="med"/>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92" name="Shape 92"/>
          <p:cNvSpPr txBox="1">
            <a:spLocks noGrp="1"/>
          </p:cNvSpPr>
          <p:nvPr>
            <p:ph type="body" idx="1"/>
          </p:nvPr>
        </p:nvSpPr>
        <p:spPr>
          <a:xfrm>
            <a:off x="1295400" y="5382153"/>
            <a:ext cx="9609666" cy="493711"/>
          </a:xfrm>
          <a:prstGeom prst="rect">
            <a:avLst/>
          </a:prstGeom>
          <a:noFill/>
          <a:ln>
            <a:noFill/>
          </a:ln>
        </p:spPr>
        <p:txBody>
          <a:bodyPr lIns="91425" tIns="91425" rIns="91425" bIns="91425" anchor="t" anchorCtr="0"/>
          <a:lstStyle>
            <a:lvl1pPr marL="0" marR="0" lvl="0" indent="0" algn="ctr" rtl="0">
              <a:spcBef>
                <a:spcPts val="280"/>
              </a:spcBef>
              <a:spcAft>
                <a:spcPts val="600"/>
              </a:spcAft>
              <a:buClr>
                <a:schemeClr val="accent1"/>
              </a:buClr>
              <a:buFont typeface="Arial"/>
              <a:buNone/>
              <a:defRPr sz="14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93" name="Shape 9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94" name="Shape 9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95" name="Shape 9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nd Caption">
    <p:spTree>
      <p:nvGrpSpPr>
        <p:cNvPr id="1" name="Shape 96"/>
        <p:cNvGrpSpPr/>
        <p:nvPr/>
      </p:nvGrpSpPr>
      <p:grpSpPr>
        <a:xfrm>
          <a:off x="0" y="0"/>
          <a:ext cx="0" cy="0"/>
          <a:chOff x="0" y="0"/>
          <a:chExt cx="0" cy="0"/>
        </a:xfrm>
      </p:grpSpPr>
      <p:sp>
        <p:nvSpPr>
          <p:cNvPr id="97" name="Shape 97"/>
          <p:cNvSpPr txBox="1">
            <a:spLocks noGrp="1"/>
          </p:cNvSpPr>
          <p:nvPr>
            <p:ph type="title"/>
          </p:nvPr>
        </p:nvSpPr>
        <p:spPr>
          <a:xfrm>
            <a:off x="1303867" y="982132"/>
            <a:ext cx="9592731" cy="2954868"/>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32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98" name="Shape 98"/>
          <p:cNvSpPr txBox="1">
            <a:spLocks noGrp="1"/>
          </p:cNvSpPr>
          <p:nvPr>
            <p:ph type="body" idx="1"/>
          </p:nvPr>
        </p:nvSpPr>
        <p:spPr>
          <a:xfrm>
            <a:off x="1303867" y="4343398"/>
            <a:ext cx="9592731" cy="1532467"/>
          </a:xfrm>
          <a:prstGeom prst="rect">
            <a:avLst/>
          </a:prstGeom>
          <a:noFill/>
          <a:ln>
            <a:noFill/>
          </a:ln>
        </p:spPr>
        <p:txBody>
          <a:bodyPr lIns="91425" tIns="91425" rIns="91425" bIns="91425" anchor="ctr" anchorCtr="0"/>
          <a:lstStyle>
            <a:lvl1pPr marL="0" marR="0" lvl="0" indent="0" algn="ctr"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99" name="Shape 99"/>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0" name="Shape 100"/>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1" name="Shape 10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02" name="Shape 102"/>
          <p:cNvCxnSpPr/>
          <p:nvPr/>
        </p:nvCxnSpPr>
        <p:spPr>
          <a:xfrm>
            <a:off x="1396169" y="4140198"/>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Quote with Caption">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1446212" y="982132"/>
            <a:ext cx="9296397" cy="2370667"/>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Garamond"/>
              <a:buNone/>
              <a:defRPr sz="3200" b="0" i="0" u="none" strike="noStrike" cap="none">
                <a:solidFill>
                  <a:schemeClr val="dk1"/>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05" name="Shape 105"/>
          <p:cNvSpPr txBox="1">
            <a:spLocks noGrp="1"/>
          </p:cNvSpPr>
          <p:nvPr>
            <p:ph type="body" idx="1"/>
          </p:nvPr>
        </p:nvSpPr>
        <p:spPr>
          <a:xfrm>
            <a:off x="1674811" y="3352800"/>
            <a:ext cx="8839201" cy="584200"/>
          </a:xfrm>
          <a:prstGeom prst="rect">
            <a:avLst/>
          </a:prstGeom>
          <a:noFill/>
          <a:ln>
            <a:noFill/>
          </a:ln>
        </p:spPr>
        <p:txBody>
          <a:bodyPr lIns="91425" tIns="91425" rIns="91425" bIns="91425" anchor="ctr" anchorCtr="0"/>
          <a:lstStyle>
            <a:lvl1pPr marL="0" marR="0" lvl="0" indent="0" algn="r" rtl="0">
              <a:spcBef>
                <a:spcPts val="400"/>
              </a:spcBef>
              <a:spcAft>
                <a:spcPts val="600"/>
              </a:spcAft>
              <a:buClr>
                <a:schemeClr val="accent1"/>
              </a:buClr>
              <a:buFont typeface="Arial"/>
              <a:buNone/>
              <a:defRPr sz="2000" b="0" i="0" u="none" strike="noStrike" cap="none">
                <a:solidFill>
                  <a:srgbClr val="262626"/>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0"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06" name="Shape 106"/>
          <p:cNvSpPr txBox="1">
            <a:spLocks noGrp="1"/>
          </p:cNvSpPr>
          <p:nvPr>
            <p:ph type="body" idx="2"/>
          </p:nvPr>
        </p:nvSpPr>
        <p:spPr>
          <a:xfrm>
            <a:off x="1295400" y="4343398"/>
            <a:ext cx="9609666" cy="1532467"/>
          </a:xfrm>
          <a:prstGeom prst="rect">
            <a:avLst/>
          </a:prstGeom>
          <a:noFill/>
          <a:ln>
            <a:noFill/>
          </a:ln>
        </p:spPr>
        <p:txBody>
          <a:bodyPr lIns="91425" tIns="91425" rIns="91425" bIns="91425" anchor="ctr" anchorCtr="0"/>
          <a:lstStyle>
            <a:lvl1pPr marL="0" marR="0" lvl="0" indent="0" algn="ctr"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07" name="Shape 10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8" name="Shape 10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09" name="Shape 10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
        <p:nvSpPr>
          <p:cNvPr id="110" name="Shape 110"/>
          <p:cNvSpPr txBox="1"/>
          <p:nvPr/>
        </p:nvSpPr>
        <p:spPr>
          <a:xfrm>
            <a:off x="862012" y="879961"/>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a:solidFill>
                  <a:schemeClr val="dk1"/>
                </a:solidFill>
                <a:latin typeface="Garamond"/>
                <a:ea typeface="Garamond"/>
                <a:cs typeface="Garamond"/>
                <a:sym typeface="Garamond"/>
              </a:rPr>
              <a:t>“</a:t>
            </a:r>
          </a:p>
        </p:txBody>
      </p:sp>
      <p:sp>
        <p:nvSpPr>
          <p:cNvPr id="111" name="Shape 111"/>
          <p:cNvSpPr txBox="1"/>
          <p:nvPr/>
        </p:nvSpPr>
        <p:spPr>
          <a:xfrm>
            <a:off x="10600267" y="2827869"/>
            <a:ext cx="609599" cy="584776"/>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8000">
                <a:solidFill>
                  <a:schemeClr val="dk1"/>
                </a:solidFill>
                <a:latin typeface="Garamond"/>
                <a:ea typeface="Garamond"/>
                <a:cs typeface="Garamond"/>
                <a:sym typeface="Garamond"/>
              </a:rPr>
              <a:t>”</a:t>
            </a:r>
          </a:p>
        </p:txBody>
      </p:sp>
      <p:cxnSp>
        <p:nvCxnSpPr>
          <p:cNvPr id="112" name="Shape 112"/>
          <p:cNvCxnSpPr/>
          <p:nvPr/>
        </p:nvCxnSpPr>
        <p:spPr>
          <a:xfrm>
            <a:off x="1396169" y="4140198"/>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Name Car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1295401" y="3308580"/>
            <a:ext cx="9609668" cy="1468800"/>
          </a:xfrm>
          <a:prstGeom prst="rect">
            <a:avLst/>
          </a:prstGeom>
          <a:noFill/>
          <a:ln>
            <a:noFill/>
          </a:ln>
        </p:spPr>
        <p:txBody>
          <a:bodyPr lIns="91425" tIns="91425" rIns="91425" bIns="91425" anchor="b" anchorCtr="0"/>
          <a:lstStyle>
            <a:lvl1pPr marL="0" marR="0" lvl="0" indent="0" algn="l" rtl="0">
              <a:spcBef>
                <a:spcPts val="0"/>
              </a:spcBef>
              <a:buClr>
                <a:srgbClr val="262626"/>
              </a:buClr>
              <a:buFont typeface="Garamond"/>
              <a:buNone/>
              <a:defRPr sz="32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15" name="Shape 115"/>
          <p:cNvSpPr txBox="1">
            <a:spLocks noGrp="1"/>
          </p:cNvSpPr>
          <p:nvPr>
            <p:ph type="body" idx="1"/>
          </p:nvPr>
        </p:nvSpPr>
        <p:spPr>
          <a:xfrm>
            <a:off x="1295400" y="4777380"/>
            <a:ext cx="9609668" cy="860399"/>
          </a:xfrm>
          <a:prstGeom prst="rect">
            <a:avLst/>
          </a:prstGeom>
          <a:noFill/>
          <a:ln>
            <a:noFill/>
          </a:ln>
        </p:spPr>
        <p:txBody>
          <a:bodyPr lIns="91425" tIns="91425" rIns="91425" bIns="91425" anchor="t" anchorCtr="0"/>
          <a:lstStyle>
            <a:lvl1pPr marL="0" marR="0" lvl="0" indent="0" algn="l" rtl="0">
              <a:spcBef>
                <a:spcPts val="400"/>
              </a:spcBef>
              <a:spcAft>
                <a:spcPts val="600"/>
              </a:spcAft>
              <a:buClr>
                <a:schemeClr val="accent1"/>
              </a:buClr>
              <a:buFont typeface="Arial"/>
              <a:buNone/>
              <a:defRPr sz="20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16" name="Shape 11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17" name="Shape 11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18" name="Shape 11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Quote Name Card">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1446212" y="982132"/>
            <a:ext cx="9296397" cy="2243668"/>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Garamond"/>
              <a:buNone/>
              <a:defRPr sz="3200" b="0" i="0" u="none" strike="noStrike" cap="none">
                <a:solidFill>
                  <a:schemeClr val="dk1"/>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21" name="Shape 121"/>
          <p:cNvSpPr txBox="1">
            <a:spLocks noGrp="1"/>
          </p:cNvSpPr>
          <p:nvPr>
            <p:ph type="body" idx="1"/>
          </p:nvPr>
        </p:nvSpPr>
        <p:spPr>
          <a:xfrm>
            <a:off x="1295400" y="3639312"/>
            <a:ext cx="9609668" cy="886967"/>
          </a:xfrm>
          <a:prstGeom prst="rect">
            <a:avLst/>
          </a:prstGeom>
          <a:noFill/>
          <a:ln>
            <a:noFill/>
          </a:ln>
        </p:spPr>
        <p:txBody>
          <a:bodyPr lIns="91425" tIns="91425" rIns="91425" bIns="91425" anchor="b" anchorCtr="0"/>
          <a:lstStyle>
            <a:lvl1pPr marL="0" marR="0" lvl="0" indent="0" algn="l" rtl="0">
              <a:spcBef>
                <a:spcPts val="0"/>
              </a:spcBef>
              <a:spcAft>
                <a:spcPts val="600"/>
              </a:spcAft>
              <a:buClr>
                <a:schemeClr val="accent1"/>
              </a:buClr>
              <a:buFont typeface="Arial"/>
              <a:buNone/>
              <a:defRPr sz="24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22" name="Shape 122"/>
          <p:cNvSpPr txBox="1">
            <a:spLocks noGrp="1"/>
          </p:cNvSpPr>
          <p:nvPr>
            <p:ph type="body" idx="2"/>
          </p:nvPr>
        </p:nvSpPr>
        <p:spPr>
          <a:xfrm>
            <a:off x="1295400" y="4529667"/>
            <a:ext cx="9609668" cy="1346199"/>
          </a:xfrm>
          <a:prstGeom prst="rect">
            <a:avLst/>
          </a:prstGeom>
          <a:noFill/>
          <a:ln>
            <a:noFill/>
          </a:ln>
        </p:spPr>
        <p:txBody>
          <a:bodyPr lIns="91425" tIns="91425" rIns="91425" bIns="91425" anchor="t" anchorCtr="0"/>
          <a:lstStyle>
            <a:lvl1pPr marL="0" marR="0" lvl="0" indent="0" algn="l" rtl="0">
              <a:spcBef>
                <a:spcPts val="360"/>
              </a:spcBef>
              <a:spcAft>
                <a:spcPts val="600"/>
              </a:spcAft>
              <a:buClr>
                <a:schemeClr val="accent1"/>
              </a:buClr>
              <a:buFont typeface="Arial"/>
              <a:buNone/>
              <a:defRPr sz="1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23" name="Shape 12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24" name="Shape 12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25" name="Shape 12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
        <p:nvSpPr>
          <p:cNvPr id="126" name="Shape 126"/>
          <p:cNvSpPr txBox="1"/>
          <p:nvPr/>
        </p:nvSpPr>
        <p:spPr>
          <a:xfrm>
            <a:off x="862012" y="879961"/>
            <a:ext cx="609599" cy="584776"/>
          </a:xfrm>
          <a:prstGeom prst="rect">
            <a:avLst/>
          </a:prstGeom>
          <a:noFill/>
          <a:ln>
            <a:noFill/>
          </a:ln>
        </p:spPr>
        <p:txBody>
          <a:bodyPr lIns="91425" tIns="45700" rIns="91425" bIns="45700" anchor="ctr" anchorCtr="0">
            <a:noAutofit/>
          </a:bodyPr>
          <a:lstStyle/>
          <a:p>
            <a:pPr marL="0" marR="0" lvl="0" indent="0" algn="l" rtl="0">
              <a:spcBef>
                <a:spcPts val="0"/>
              </a:spcBef>
              <a:buSzPct val="25000"/>
              <a:buNone/>
            </a:pPr>
            <a:r>
              <a:rPr lang="en-US" sz="8000">
                <a:solidFill>
                  <a:schemeClr val="dk1"/>
                </a:solidFill>
                <a:latin typeface="Garamond"/>
                <a:ea typeface="Garamond"/>
                <a:cs typeface="Garamond"/>
                <a:sym typeface="Garamond"/>
              </a:rPr>
              <a:t>“</a:t>
            </a:r>
          </a:p>
        </p:txBody>
      </p:sp>
      <p:sp>
        <p:nvSpPr>
          <p:cNvPr id="127" name="Shape 127"/>
          <p:cNvSpPr txBox="1"/>
          <p:nvPr/>
        </p:nvSpPr>
        <p:spPr>
          <a:xfrm>
            <a:off x="10600267" y="2599260"/>
            <a:ext cx="609599" cy="584776"/>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r>
              <a:rPr lang="en-US" sz="8000">
                <a:solidFill>
                  <a:schemeClr val="dk1"/>
                </a:solidFill>
                <a:latin typeface="Garamond"/>
                <a:ea typeface="Garamond"/>
                <a:cs typeface="Garamond"/>
                <a:sym typeface="Garamond"/>
              </a:rPr>
              <a:t>”</a:t>
            </a:r>
          </a:p>
        </p:txBody>
      </p:sp>
      <p:cxnSp>
        <p:nvCxnSpPr>
          <p:cNvPr id="128" name="Shape 128"/>
          <p:cNvCxnSpPr/>
          <p:nvPr/>
        </p:nvCxnSpPr>
        <p:spPr>
          <a:xfrm>
            <a:off x="1396169" y="3429000"/>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True or False">
    <p:spTree>
      <p:nvGrpSpPr>
        <p:cNvPr id="1" name="Shape 129"/>
        <p:cNvGrpSpPr/>
        <p:nvPr/>
      </p:nvGrpSpPr>
      <p:grpSpPr>
        <a:xfrm>
          <a:off x="0" y="0"/>
          <a:ext cx="0" cy="0"/>
          <a:chOff x="0" y="0"/>
          <a:chExt cx="0" cy="0"/>
        </a:xfrm>
      </p:grpSpPr>
      <p:sp>
        <p:nvSpPr>
          <p:cNvPr id="130" name="Shape 130"/>
          <p:cNvSpPr txBox="1">
            <a:spLocks noGrp="1"/>
          </p:cNvSpPr>
          <p:nvPr>
            <p:ph type="title"/>
          </p:nvPr>
        </p:nvSpPr>
        <p:spPr>
          <a:xfrm>
            <a:off x="1295400" y="982132"/>
            <a:ext cx="9609666" cy="2243668"/>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1" name="Shape 131"/>
          <p:cNvSpPr txBox="1">
            <a:spLocks noGrp="1"/>
          </p:cNvSpPr>
          <p:nvPr>
            <p:ph type="body" idx="1"/>
          </p:nvPr>
        </p:nvSpPr>
        <p:spPr>
          <a:xfrm>
            <a:off x="1295400" y="3630167"/>
            <a:ext cx="9609668" cy="841248"/>
          </a:xfrm>
          <a:prstGeom prst="rect">
            <a:avLst/>
          </a:prstGeom>
          <a:noFill/>
          <a:ln>
            <a:noFill/>
          </a:ln>
        </p:spPr>
        <p:txBody>
          <a:bodyPr lIns="91425" tIns="91425" rIns="91425" bIns="91425" anchor="b" anchorCtr="0"/>
          <a:lstStyle>
            <a:lvl1pPr marL="0" marR="0" lvl="0" indent="0" algn="l" rtl="0">
              <a:spcBef>
                <a:spcPts val="0"/>
              </a:spcBef>
              <a:spcAft>
                <a:spcPts val="600"/>
              </a:spcAft>
              <a:buClr>
                <a:schemeClr val="accent1"/>
              </a:buClr>
              <a:buFont typeface="Arial"/>
              <a:buNone/>
              <a:defRPr sz="2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32" name="Shape 132"/>
          <p:cNvSpPr txBox="1">
            <a:spLocks noGrp="1"/>
          </p:cNvSpPr>
          <p:nvPr>
            <p:ph type="body" idx="2"/>
          </p:nvPr>
        </p:nvSpPr>
        <p:spPr>
          <a:xfrm>
            <a:off x="1295400" y="4470398"/>
            <a:ext cx="9609669" cy="1405466"/>
          </a:xfrm>
          <a:prstGeom prst="rect">
            <a:avLst/>
          </a:prstGeom>
          <a:noFill/>
          <a:ln>
            <a:noFill/>
          </a:ln>
        </p:spPr>
        <p:txBody>
          <a:bodyPr lIns="91425" tIns="91425" rIns="91425" bIns="91425" anchor="t" anchorCtr="0"/>
          <a:lstStyle>
            <a:lvl1pPr marL="0" marR="0" lvl="0" indent="0" algn="l" rtl="0">
              <a:spcBef>
                <a:spcPts val="360"/>
              </a:spcBef>
              <a:spcAft>
                <a:spcPts val="600"/>
              </a:spcAft>
              <a:buClr>
                <a:schemeClr val="accent1"/>
              </a:buClr>
              <a:buFont typeface="Arial"/>
              <a:buNone/>
              <a:defRPr sz="18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133" name="Shape 133"/>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34" name="Shape 134"/>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35" name="Shape 13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36" name="Shape 136"/>
          <p:cNvCxnSpPr/>
          <p:nvPr/>
        </p:nvCxnSpPr>
        <p:spPr>
          <a:xfrm>
            <a:off x="1396169" y="3429000"/>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39" name="Shape 139"/>
          <p:cNvSpPr txBox="1">
            <a:spLocks noGrp="1"/>
          </p:cNvSpPr>
          <p:nvPr>
            <p:ph type="body" idx="1"/>
          </p:nvPr>
        </p:nvSpPr>
        <p:spPr>
          <a:xfrm rot="5400000">
            <a:off x="4436530" y="-584197"/>
            <a:ext cx="3318936" cy="960119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40" name="Shape 14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1" name="Shape 14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2" name="Shape 14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43" name="Shape 14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rot="5400000">
            <a:off x="7497935" y="2483551"/>
            <a:ext cx="4893735" cy="1890894"/>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46" name="Shape 146"/>
          <p:cNvSpPr txBox="1">
            <a:spLocks noGrp="1"/>
          </p:cNvSpPr>
          <p:nvPr>
            <p:ph type="body" idx="1"/>
          </p:nvPr>
        </p:nvSpPr>
        <p:spPr>
          <a:xfrm rot="5400000">
            <a:off x="2565043" y="-287513"/>
            <a:ext cx="4893733" cy="743302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47" name="Shape 14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8" name="Shape 14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49" name="Shape 14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150" name="Shape 150"/>
          <p:cNvCxnSpPr/>
          <p:nvPr/>
        </p:nvCxnSpPr>
        <p:spPr>
          <a:xfrm>
            <a:off x="8863889" y="990600"/>
            <a:ext cx="0" cy="4876799"/>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32"/>
        <p:cNvGrpSpPr/>
        <p:nvPr/>
      </p:nvGrpSpPr>
      <p:grpSpPr>
        <a:xfrm>
          <a:off x="0" y="0"/>
          <a:ext cx="0" cy="0"/>
          <a:chOff x="0" y="0"/>
          <a:chExt cx="0" cy="0"/>
        </a:xfrm>
      </p:grpSpPr>
      <p:cxnSp>
        <p:nvCxnSpPr>
          <p:cNvPr id="33" name="Shape 3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
        <p:nvSpPr>
          <p:cNvPr id="34" name="Shape 34"/>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35" name="Shape 35"/>
          <p:cNvSpPr txBox="1">
            <a:spLocks noGrp="1"/>
          </p:cNvSpPr>
          <p:nvPr>
            <p:ph type="body" idx="1"/>
          </p:nvPr>
        </p:nvSpPr>
        <p:spPr>
          <a:xfrm>
            <a:off x="1295400" y="2556932"/>
            <a:ext cx="9601196" cy="331893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36" name="Shape 3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7" name="Shape 3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38" name="Shape 3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39"/>
        <p:cNvGrpSpPr/>
        <p:nvPr/>
      </p:nvGrpSpPr>
      <p:grpSpPr>
        <a:xfrm>
          <a:off x="0" y="0"/>
          <a:ext cx="0" cy="0"/>
          <a:chOff x="0" y="0"/>
          <a:chExt cx="0" cy="0"/>
        </a:xfrm>
      </p:grpSpPr>
      <p:sp>
        <p:nvSpPr>
          <p:cNvPr id="40" name="Shape 40"/>
          <p:cNvSpPr txBox="1">
            <a:spLocks noGrp="1"/>
          </p:cNvSpPr>
          <p:nvPr>
            <p:ph type="title"/>
          </p:nvPr>
        </p:nvSpPr>
        <p:spPr>
          <a:xfrm>
            <a:off x="2015068" y="1752606"/>
            <a:ext cx="8158688" cy="1822513"/>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1" name="Shape 41"/>
          <p:cNvSpPr txBox="1">
            <a:spLocks noGrp="1"/>
          </p:cNvSpPr>
          <p:nvPr>
            <p:ph type="body" idx="1"/>
          </p:nvPr>
        </p:nvSpPr>
        <p:spPr>
          <a:xfrm>
            <a:off x="2015066" y="3846051"/>
            <a:ext cx="8158689" cy="954546"/>
          </a:xfrm>
          <a:prstGeom prst="rect">
            <a:avLst/>
          </a:prstGeom>
          <a:noFill/>
          <a:ln>
            <a:noFill/>
          </a:ln>
        </p:spPr>
        <p:txBody>
          <a:bodyPr lIns="91425" tIns="91425" rIns="91425" bIns="91425" anchor="t" anchorCtr="0"/>
          <a:lstStyle>
            <a:lvl1pPr marL="0" marR="0" lvl="0" indent="0" algn="ctr" rtl="0">
              <a:spcBef>
                <a:spcPts val="480"/>
              </a:spcBef>
              <a:spcAft>
                <a:spcPts val="600"/>
              </a:spcAft>
              <a:buClr>
                <a:schemeClr val="accent1"/>
              </a:buClr>
              <a:buFont typeface="Arial"/>
              <a:buNone/>
              <a:defRPr sz="2400" b="0" i="0" u="none" strike="noStrike" cap="none">
                <a:solidFill>
                  <a:schemeClr val="dk1"/>
                </a:solidFill>
                <a:latin typeface="Garamond"/>
                <a:ea typeface="Garamond"/>
                <a:cs typeface="Garamond"/>
                <a:sym typeface="Garamond"/>
              </a:defRPr>
            </a:lvl1pPr>
            <a:lvl2pPr marL="457200" marR="0" lvl="1" indent="0" algn="l" rtl="0">
              <a:spcBef>
                <a:spcPts val="360"/>
              </a:spcBef>
              <a:spcAft>
                <a:spcPts val="600"/>
              </a:spcAft>
              <a:buClr>
                <a:schemeClr val="accent1"/>
              </a:buClr>
              <a:buFont typeface="Arial"/>
              <a:buNone/>
              <a:defRPr sz="1800" b="0" i="0" u="none" strike="noStrike" cap="none">
                <a:solidFill>
                  <a:srgbClr val="888888"/>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888888"/>
                </a:solidFill>
                <a:latin typeface="Garamond"/>
                <a:ea typeface="Garamond"/>
                <a:cs typeface="Garamond"/>
                <a:sym typeface="Garamond"/>
              </a:defRPr>
            </a:lvl3pPr>
            <a:lvl4pPr marL="1371600" marR="0" lvl="3"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4pPr>
            <a:lvl5pPr marL="1828800" marR="0" lvl="4"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5pPr>
            <a:lvl6pPr marL="2286000" marR="0" lvl="5"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6pPr>
            <a:lvl7pPr marL="2743200" marR="0" lvl="6"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7pPr>
            <a:lvl8pPr marL="3200400" marR="0" lvl="7"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8pPr>
            <a:lvl9pPr marL="3657600" marR="0" lvl="8" indent="0" algn="l" rtl="0">
              <a:spcBef>
                <a:spcPts val="280"/>
              </a:spcBef>
              <a:spcAft>
                <a:spcPts val="600"/>
              </a:spcAft>
              <a:buClr>
                <a:schemeClr val="accent1"/>
              </a:buClr>
              <a:buFont typeface="Arial"/>
              <a:buNone/>
              <a:defRPr sz="1400" b="0" i="0" u="none" strike="noStrike" cap="none">
                <a:solidFill>
                  <a:srgbClr val="888888"/>
                </a:solidFill>
                <a:latin typeface="Garamond"/>
                <a:ea typeface="Garamond"/>
                <a:cs typeface="Garamond"/>
                <a:sym typeface="Garamond"/>
              </a:defRPr>
            </a:lvl9pPr>
          </a:lstStyle>
          <a:p>
            <a:endParaRPr/>
          </a:p>
        </p:txBody>
      </p:sp>
      <p:sp>
        <p:nvSpPr>
          <p:cNvPr id="42" name="Shape 42"/>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43" name="Shape 43"/>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44" name="Shape 44"/>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45" name="Shape 45"/>
          <p:cNvCxnSpPr/>
          <p:nvPr/>
        </p:nvCxnSpPr>
        <p:spPr>
          <a:xfrm>
            <a:off x="2012723" y="3710585"/>
            <a:ext cx="8163379"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48" name="Shape 48"/>
          <p:cNvSpPr txBox="1">
            <a:spLocks noGrp="1"/>
          </p:cNvSpPr>
          <p:nvPr>
            <p:ph type="body" idx="1"/>
          </p:nvPr>
        </p:nvSpPr>
        <p:spPr>
          <a:xfrm>
            <a:off x="1298448" y="2560319"/>
            <a:ext cx="4718303" cy="3310128"/>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49" name="Shape 49"/>
          <p:cNvSpPr txBox="1">
            <a:spLocks noGrp="1"/>
          </p:cNvSpPr>
          <p:nvPr>
            <p:ph type="body" idx="2"/>
          </p:nvPr>
        </p:nvSpPr>
        <p:spPr>
          <a:xfrm>
            <a:off x="6181344" y="2560319"/>
            <a:ext cx="4718303" cy="3310128"/>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50" name="Shape 5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51" name="Shape 5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52" name="Shape 5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53" name="Shape 5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56" name="Shape 56"/>
          <p:cNvSpPr txBox="1">
            <a:spLocks noGrp="1"/>
          </p:cNvSpPr>
          <p:nvPr>
            <p:ph type="body" idx="1"/>
          </p:nvPr>
        </p:nvSpPr>
        <p:spPr>
          <a:xfrm>
            <a:off x="1295400" y="2658533"/>
            <a:ext cx="4718303" cy="576262"/>
          </a:xfrm>
          <a:prstGeom prst="rect">
            <a:avLst/>
          </a:prstGeom>
          <a:noFill/>
          <a:ln>
            <a:noFill/>
          </a:ln>
        </p:spPr>
        <p:txBody>
          <a:bodyPr lIns="91425" tIns="91425" rIns="91425" bIns="91425" anchor="b" anchorCtr="0"/>
          <a:lstStyle>
            <a:lvl1pPr marL="0" marR="0" lvl="0" indent="0" algn="l" rtl="0">
              <a:spcBef>
                <a:spcPts val="560"/>
              </a:spcBef>
              <a:spcAft>
                <a:spcPts val="600"/>
              </a:spcAft>
              <a:buClr>
                <a:schemeClr val="accent1"/>
              </a:buClr>
              <a:buFont typeface="Arial"/>
              <a:buNone/>
              <a:defRPr sz="2800" b="0" i="0" u="none" strike="noStrike" cap="none">
                <a:solidFill>
                  <a:schemeClr val="accent1"/>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1"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1"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9pPr>
          </a:lstStyle>
          <a:p>
            <a:endParaRPr/>
          </a:p>
        </p:txBody>
      </p:sp>
      <p:sp>
        <p:nvSpPr>
          <p:cNvPr id="57" name="Shape 57"/>
          <p:cNvSpPr txBox="1">
            <a:spLocks noGrp="1"/>
          </p:cNvSpPr>
          <p:nvPr>
            <p:ph type="body" idx="2"/>
          </p:nvPr>
        </p:nvSpPr>
        <p:spPr>
          <a:xfrm>
            <a:off x="1295400" y="3243261"/>
            <a:ext cx="4718303" cy="263260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58" name="Shape 58"/>
          <p:cNvSpPr txBox="1">
            <a:spLocks noGrp="1"/>
          </p:cNvSpPr>
          <p:nvPr>
            <p:ph type="body" idx="3"/>
          </p:nvPr>
        </p:nvSpPr>
        <p:spPr>
          <a:xfrm>
            <a:off x="6180671" y="2658533"/>
            <a:ext cx="4718303" cy="576262"/>
          </a:xfrm>
          <a:prstGeom prst="rect">
            <a:avLst/>
          </a:prstGeom>
          <a:noFill/>
          <a:ln>
            <a:noFill/>
          </a:ln>
        </p:spPr>
        <p:txBody>
          <a:bodyPr lIns="91425" tIns="91425" rIns="91425" bIns="91425" anchor="b" anchorCtr="0"/>
          <a:lstStyle>
            <a:lvl1pPr marL="0" marR="0" lvl="0" indent="0" algn="l" rtl="0">
              <a:spcBef>
                <a:spcPts val="560"/>
              </a:spcBef>
              <a:spcAft>
                <a:spcPts val="600"/>
              </a:spcAft>
              <a:buClr>
                <a:schemeClr val="accent1"/>
              </a:buClr>
              <a:buFont typeface="Arial"/>
              <a:buNone/>
              <a:defRPr sz="2800" b="0" i="0" u="none" strike="noStrike" cap="none">
                <a:solidFill>
                  <a:schemeClr val="accent1"/>
                </a:solidFill>
                <a:latin typeface="Garamond"/>
                <a:ea typeface="Garamond"/>
                <a:cs typeface="Garamond"/>
                <a:sym typeface="Garamond"/>
              </a:defRPr>
            </a:lvl1pPr>
            <a:lvl2pPr marL="457200" marR="0" lvl="1" indent="0" algn="l" rtl="0">
              <a:spcBef>
                <a:spcPts val="400"/>
              </a:spcBef>
              <a:spcAft>
                <a:spcPts val="600"/>
              </a:spcAft>
              <a:buClr>
                <a:schemeClr val="accent1"/>
              </a:buClr>
              <a:buFont typeface="Arial"/>
              <a:buNone/>
              <a:defRPr sz="2000" b="1" i="0" u="none" strike="noStrike" cap="none">
                <a:solidFill>
                  <a:srgbClr val="262626"/>
                </a:solidFill>
                <a:latin typeface="Garamond"/>
                <a:ea typeface="Garamond"/>
                <a:cs typeface="Garamond"/>
                <a:sym typeface="Garamond"/>
              </a:defRPr>
            </a:lvl2pPr>
            <a:lvl3pPr marL="914400" marR="0" lvl="2" indent="0" algn="l" rtl="0">
              <a:spcBef>
                <a:spcPts val="360"/>
              </a:spcBef>
              <a:spcAft>
                <a:spcPts val="600"/>
              </a:spcAft>
              <a:buClr>
                <a:schemeClr val="accent1"/>
              </a:buClr>
              <a:buFont typeface="Arial"/>
              <a:buNone/>
              <a:defRPr sz="1800" b="1"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1" i="0" u="none" strike="noStrike" cap="none">
                <a:solidFill>
                  <a:srgbClr val="262626"/>
                </a:solidFill>
                <a:latin typeface="Garamond"/>
                <a:ea typeface="Garamond"/>
                <a:cs typeface="Garamond"/>
                <a:sym typeface="Garamond"/>
              </a:defRPr>
            </a:lvl9pPr>
          </a:lstStyle>
          <a:p>
            <a:endParaRPr/>
          </a:p>
        </p:txBody>
      </p:sp>
      <p:sp>
        <p:nvSpPr>
          <p:cNvPr id="59" name="Shape 59"/>
          <p:cNvSpPr txBox="1">
            <a:spLocks noGrp="1"/>
          </p:cNvSpPr>
          <p:nvPr>
            <p:ph type="body" idx="4"/>
          </p:nvPr>
        </p:nvSpPr>
        <p:spPr>
          <a:xfrm>
            <a:off x="6180671" y="3243261"/>
            <a:ext cx="4718303" cy="2632604"/>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60" name="Shape 60"/>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1" name="Shape 61"/>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2" name="Shape 6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63" name="Shape 63"/>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66" name="Shape 6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7" name="Shape 6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68" name="Shape 6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69" name="Shape 69"/>
          <p:cNvCxnSpPr/>
          <p:nvPr/>
        </p:nvCxnSpPr>
        <p:spPr>
          <a:xfrm>
            <a:off x="1396169" y="2421466"/>
            <a:ext cx="94072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0"/>
        <p:cNvGrpSpPr/>
        <p:nvPr/>
      </p:nvGrpSpPr>
      <p:grpSpPr>
        <a:xfrm>
          <a:off x="0" y="0"/>
          <a:ext cx="0" cy="0"/>
          <a:chOff x="0" y="0"/>
          <a:chExt cx="0" cy="0"/>
        </a:xfrm>
      </p:grpSpPr>
      <p:sp>
        <p:nvSpPr>
          <p:cNvPr id="71" name="Shape 71"/>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2" name="Shape 72"/>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3" name="Shape 7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1293811" y="1388533"/>
            <a:ext cx="3718455" cy="1371599"/>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76" name="Shape 76"/>
          <p:cNvSpPr txBox="1">
            <a:spLocks noGrp="1"/>
          </p:cNvSpPr>
          <p:nvPr>
            <p:ph type="body" idx="1"/>
          </p:nvPr>
        </p:nvSpPr>
        <p:spPr>
          <a:xfrm>
            <a:off x="5418667" y="982130"/>
            <a:ext cx="5469465" cy="4893735"/>
          </a:xfrm>
          <a:prstGeom prst="rect">
            <a:avLst/>
          </a:prstGeom>
          <a:noFill/>
          <a:ln>
            <a:noFill/>
          </a:ln>
        </p:spPr>
        <p:txBody>
          <a:bodyPr lIns="91425" tIns="91425" rIns="91425" bIns="91425" anchor="ctr"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77" name="Shape 77"/>
          <p:cNvSpPr txBox="1">
            <a:spLocks noGrp="1"/>
          </p:cNvSpPr>
          <p:nvPr>
            <p:ph type="body" idx="2"/>
          </p:nvPr>
        </p:nvSpPr>
        <p:spPr>
          <a:xfrm>
            <a:off x="1293811" y="3031065"/>
            <a:ext cx="3718455" cy="2438404"/>
          </a:xfrm>
          <a:prstGeom prst="rect">
            <a:avLst/>
          </a:prstGeom>
          <a:noFill/>
          <a:ln>
            <a:noFill/>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78" name="Shape 78"/>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79" name="Shape 79"/>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0" name="Shape 80"/>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cxnSp>
        <p:nvCxnSpPr>
          <p:cNvPr id="81" name="Shape 81"/>
          <p:cNvCxnSpPr/>
          <p:nvPr/>
        </p:nvCxnSpPr>
        <p:spPr>
          <a:xfrm>
            <a:off x="1396169" y="2912533"/>
            <a:ext cx="3514498" cy="0"/>
          </a:xfrm>
          <a:prstGeom prst="straightConnector1">
            <a:avLst/>
          </a:prstGeom>
          <a:noFill/>
          <a:ln w="15875"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1295399" y="1883832"/>
            <a:ext cx="6241815" cy="1371599"/>
          </a:xfrm>
          <a:prstGeom prst="rect">
            <a:avLst/>
          </a:prstGeom>
          <a:noFill/>
          <a:ln>
            <a:noFill/>
          </a:ln>
        </p:spPr>
        <p:txBody>
          <a:bodyPr lIns="91425" tIns="91425" rIns="91425" bIns="91425" anchor="b" anchorCtr="0"/>
          <a:lstStyle>
            <a:lvl1pPr marL="0" marR="0" lvl="0" indent="0" algn="ctr" rtl="0">
              <a:spcBef>
                <a:spcPts val="0"/>
              </a:spcBef>
              <a:buClr>
                <a:srgbClr val="262626"/>
              </a:buClr>
              <a:buFont typeface="Garamond"/>
              <a:buNone/>
              <a:defRPr sz="28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84" name="Shape 84"/>
          <p:cNvSpPr>
            <a:spLocks noGrp="1"/>
          </p:cNvSpPr>
          <p:nvPr>
            <p:ph type="pic" idx="2"/>
          </p:nvPr>
        </p:nvSpPr>
        <p:spPr>
          <a:xfrm>
            <a:off x="8094831" y="1041400"/>
            <a:ext cx="3063346" cy="4775200"/>
          </a:xfrm>
          <a:prstGeom prst="roundRect">
            <a:avLst>
              <a:gd name="adj" fmla="val 0"/>
            </a:avLst>
          </a:prstGeom>
          <a:noFill/>
          <a:ln w="57150" cap="flat" cmpd="thickThin">
            <a:solidFill>
              <a:srgbClr val="7F7F7F"/>
            </a:solidFill>
            <a:prstDash val="solid"/>
            <a:miter/>
            <a:headEnd type="none" w="med" len="med"/>
            <a:tailEnd type="none" w="med" len="med"/>
          </a:ln>
        </p:spPr>
        <p:txBody>
          <a:bodyPr lIns="91425" tIns="91425" rIns="91425" bIns="91425" anchor="t" anchorCtr="0"/>
          <a:lstStyle>
            <a:lvl1pPr marL="0" marR="0" lvl="0" indent="0" algn="ctr"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1pPr>
            <a:lvl2pPr marL="457200" marR="0" lvl="1"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2pPr>
            <a:lvl3pPr marL="914400" marR="0" lvl="2"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3pPr>
            <a:lvl4pPr marL="1371600" marR="0" lvl="3"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4pPr>
            <a:lvl5pPr marL="1828800" marR="0" lvl="4"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5pPr>
            <a:lvl6pPr marL="2286000" marR="0" lvl="5"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6pPr>
            <a:lvl7pPr marL="2743200" marR="0" lvl="6"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7pPr>
            <a:lvl8pPr marL="3200400" marR="0" lvl="7"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8pPr>
            <a:lvl9pPr marL="3657600" marR="0" lvl="8" indent="0" algn="l" rtl="0">
              <a:spcBef>
                <a:spcPts val="320"/>
              </a:spcBef>
              <a:spcAft>
                <a:spcPts val="600"/>
              </a:spcAft>
              <a:buClr>
                <a:schemeClr val="accent1"/>
              </a:buClr>
              <a:buFont typeface="Arial"/>
              <a:buNone/>
              <a:defRPr sz="1600" b="0" i="0" u="none" strike="noStrike" cap="none">
                <a:solidFill>
                  <a:srgbClr val="262626"/>
                </a:solidFill>
                <a:latin typeface="Garamond"/>
                <a:ea typeface="Garamond"/>
                <a:cs typeface="Garamond"/>
                <a:sym typeface="Garamond"/>
              </a:defRPr>
            </a:lvl9pPr>
          </a:lstStyle>
          <a:p>
            <a:endParaRPr/>
          </a:p>
        </p:txBody>
      </p:sp>
      <p:sp>
        <p:nvSpPr>
          <p:cNvPr id="85" name="Shape 85"/>
          <p:cNvSpPr txBox="1">
            <a:spLocks noGrp="1"/>
          </p:cNvSpPr>
          <p:nvPr>
            <p:ph type="body" idx="1"/>
          </p:nvPr>
        </p:nvSpPr>
        <p:spPr>
          <a:xfrm>
            <a:off x="1295399" y="3255432"/>
            <a:ext cx="6241815" cy="1828800"/>
          </a:xfrm>
          <a:prstGeom prst="rect">
            <a:avLst/>
          </a:prstGeom>
          <a:noFill/>
          <a:ln>
            <a:noFill/>
          </a:ln>
        </p:spPr>
        <p:txBody>
          <a:bodyPr lIns="91425" tIns="91425" rIns="91425" bIns="91425" anchor="t" anchorCtr="0"/>
          <a:lstStyle>
            <a:lvl1pPr marL="0" marR="0" lvl="0" indent="0" algn="ctr" rtl="0">
              <a:spcBef>
                <a:spcPts val="360"/>
              </a:spcBef>
              <a:spcAft>
                <a:spcPts val="600"/>
              </a:spcAft>
              <a:buClr>
                <a:schemeClr val="accent1"/>
              </a:buClr>
              <a:buFont typeface="Arial"/>
              <a:buNone/>
              <a:defRPr sz="1800" b="0" i="0" u="none" strike="noStrike" cap="none">
                <a:solidFill>
                  <a:srgbClr val="262626"/>
                </a:solidFill>
                <a:latin typeface="Garamond"/>
                <a:ea typeface="Garamond"/>
                <a:cs typeface="Garamond"/>
                <a:sym typeface="Garamond"/>
              </a:defRPr>
            </a:lvl1pPr>
            <a:lvl2pPr marL="457200" marR="0" lvl="1" indent="0" algn="l" rtl="0">
              <a:spcBef>
                <a:spcPts val="240"/>
              </a:spcBef>
              <a:spcAft>
                <a:spcPts val="600"/>
              </a:spcAft>
              <a:buClr>
                <a:schemeClr val="accent1"/>
              </a:buClr>
              <a:buFont typeface="Arial"/>
              <a:buNone/>
              <a:defRPr sz="1200" b="0" i="0" u="none" strike="noStrike" cap="none">
                <a:solidFill>
                  <a:srgbClr val="262626"/>
                </a:solidFill>
                <a:latin typeface="Garamond"/>
                <a:ea typeface="Garamond"/>
                <a:cs typeface="Garamond"/>
                <a:sym typeface="Garamond"/>
              </a:defRPr>
            </a:lvl2pPr>
            <a:lvl3pPr marL="914400" marR="0" lvl="2" indent="0" algn="l" rtl="0">
              <a:spcBef>
                <a:spcPts val="200"/>
              </a:spcBef>
              <a:spcAft>
                <a:spcPts val="600"/>
              </a:spcAft>
              <a:buClr>
                <a:schemeClr val="accent1"/>
              </a:buClr>
              <a:buFont typeface="Arial"/>
              <a:buNone/>
              <a:defRPr sz="1000" b="0" i="0" u="none" strike="noStrike" cap="none">
                <a:solidFill>
                  <a:srgbClr val="262626"/>
                </a:solidFill>
                <a:latin typeface="Garamond"/>
                <a:ea typeface="Garamond"/>
                <a:cs typeface="Garamond"/>
                <a:sym typeface="Garamond"/>
              </a:defRPr>
            </a:lvl3pPr>
            <a:lvl4pPr marL="1371600" marR="0" lvl="3"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4pPr>
            <a:lvl5pPr marL="1828800" marR="0" lvl="4"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5pPr>
            <a:lvl6pPr marL="2286000" marR="0" lvl="5"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6pPr>
            <a:lvl7pPr marL="2743200" marR="0" lvl="6"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7pPr>
            <a:lvl8pPr marL="3200400" marR="0" lvl="7"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8pPr>
            <a:lvl9pPr marL="3657600" marR="0" lvl="8" indent="0" algn="l" rtl="0">
              <a:spcBef>
                <a:spcPts val="180"/>
              </a:spcBef>
              <a:spcAft>
                <a:spcPts val="600"/>
              </a:spcAft>
              <a:buClr>
                <a:schemeClr val="accent1"/>
              </a:buClr>
              <a:buFont typeface="Arial"/>
              <a:buNone/>
              <a:defRPr sz="900" b="0" i="0" u="none" strike="noStrike" cap="none">
                <a:solidFill>
                  <a:srgbClr val="262626"/>
                </a:solidFill>
                <a:latin typeface="Garamond"/>
                <a:ea typeface="Garamond"/>
                <a:cs typeface="Garamond"/>
                <a:sym typeface="Garamond"/>
              </a:defRPr>
            </a:lvl9pPr>
          </a:lstStyle>
          <a:p>
            <a:endParaRPr/>
          </a:p>
        </p:txBody>
      </p:sp>
      <p:sp>
        <p:nvSpPr>
          <p:cNvPr id="86" name="Shape 86"/>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7" name="Shape 87"/>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88" name="Shape 8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a:t>
            </a:fld>
            <a:endParaRPr lang="en-US" sz="1000" b="0" i="0">
              <a:solidFill>
                <a:schemeClr val="dk1"/>
              </a:solidFill>
              <a:latin typeface="Garamond"/>
              <a:ea typeface="Garamond"/>
              <a:cs typeface="Garamond"/>
              <a:sym typeface="Garamon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9">
            <a:alphaModFix/>
          </a:blip>
          <a:stretch>
            <a:fillRect/>
          </a:stretch>
        </a:blipFill>
        <a:effectLst/>
      </p:bgPr>
    </p:bg>
    <p:spTree>
      <p:nvGrpSpPr>
        <p:cNvPr id="1" name="Shape 9"/>
        <p:cNvGrpSpPr/>
        <p:nvPr/>
      </p:nvGrpSpPr>
      <p:grpSpPr>
        <a:xfrm>
          <a:off x="0" y="0"/>
          <a:ext cx="0" cy="0"/>
          <a:chOff x="0" y="0"/>
          <a:chExt cx="0" cy="0"/>
        </a:xfrm>
      </p:grpSpPr>
      <p:grpSp>
        <p:nvGrpSpPr>
          <p:cNvPr id="10" name="Shape 10"/>
          <p:cNvGrpSpPr/>
          <p:nvPr/>
        </p:nvGrpSpPr>
        <p:grpSpPr>
          <a:xfrm>
            <a:off x="0" y="0"/>
            <a:ext cx="12188824" cy="6856214"/>
            <a:chOff x="0" y="0"/>
            <a:chExt cx="12188824" cy="6856214"/>
          </a:xfrm>
        </p:grpSpPr>
        <p:pic>
          <p:nvPicPr>
            <p:cNvPr id="11" name="Shape 11" descr="HD-PanelContent-V.png"/>
            <p:cNvPicPr preferRelativeResize="0"/>
            <p:nvPr/>
          </p:nvPicPr>
          <p:blipFill rotWithShape="1">
            <a:blip r:embed="rId20">
              <a:alphaModFix/>
            </a:blip>
            <a:srcRect/>
            <a:stretch/>
          </p:blipFill>
          <p:spPr>
            <a:xfrm>
              <a:off x="0" y="0"/>
              <a:ext cx="12188824" cy="6856214"/>
            </a:xfrm>
            <a:prstGeom prst="rect">
              <a:avLst/>
            </a:prstGeom>
            <a:noFill/>
            <a:ln>
              <a:noFill/>
            </a:ln>
          </p:spPr>
        </p:pic>
        <p:sp>
          <p:nvSpPr>
            <p:cNvPr id="12" name="Shape 12"/>
            <p:cNvSpPr/>
            <p:nvPr/>
          </p:nvSpPr>
          <p:spPr>
            <a:xfrm>
              <a:off x="608012" y="609600"/>
              <a:ext cx="10972799" cy="5638800"/>
            </a:xfrm>
            <a:prstGeom prst="rect">
              <a:avLst/>
            </a:prstGeom>
            <a:noFill/>
            <a:ln w="15875" cap="flat" cmpd="sng">
              <a:solidFill>
                <a:schemeClr val="accent1"/>
              </a:solidFill>
              <a:prstDash val="solid"/>
              <a:miter/>
              <a:headEnd type="none" w="med" len="med"/>
              <a:tailEnd type="none" w="med" len="med"/>
            </a:ln>
          </p:spPr>
          <p:txBody>
            <a:bodyPr lIns="91425" tIns="91425" rIns="91425" bIns="91425" anchor="ctr" anchorCtr="0">
              <a:noAutofit/>
            </a:bodyPr>
            <a:lstStyle/>
            <a:p>
              <a:pPr lvl="0">
                <a:spcBef>
                  <a:spcPts val="0"/>
                </a:spcBef>
                <a:buNone/>
              </a:pPr>
              <a:endParaRPr/>
            </a:p>
          </p:txBody>
        </p:sp>
        <p:pic>
          <p:nvPicPr>
            <p:cNvPr id="13" name="Shape 13" descr="HDRibbonContent-UniformTrim.png"/>
            <p:cNvPicPr preferRelativeResize="0"/>
            <p:nvPr/>
          </p:nvPicPr>
          <p:blipFill rotWithShape="1">
            <a:blip r:embed="rId21">
              <a:alphaModFix/>
            </a:blip>
            <a:srcRect r="5093"/>
            <a:stretch/>
          </p:blipFill>
          <p:spPr>
            <a:xfrm rot="5400000">
              <a:off x="5706470" y="76264"/>
              <a:ext cx="758951" cy="606425"/>
            </a:xfrm>
            <a:prstGeom prst="rect">
              <a:avLst/>
            </a:prstGeom>
            <a:noFill/>
            <a:ln>
              <a:noFill/>
            </a:ln>
          </p:spPr>
        </p:pic>
        <p:pic>
          <p:nvPicPr>
            <p:cNvPr id="14" name="Shape 14" descr="HDRibbonContent-UniformTrim.png"/>
            <p:cNvPicPr preferRelativeResize="0"/>
            <p:nvPr/>
          </p:nvPicPr>
          <p:blipFill rotWithShape="1">
            <a:blip r:embed="rId21">
              <a:alphaModFix/>
            </a:blip>
            <a:srcRect r="5093"/>
            <a:stretch/>
          </p:blipFill>
          <p:spPr>
            <a:xfrm rot="5400000">
              <a:off x="5706470" y="6173525"/>
              <a:ext cx="758951" cy="606425"/>
            </a:xfrm>
            <a:prstGeom prst="rect">
              <a:avLst/>
            </a:prstGeom>
            <a:noFill/>
            <a:ln>
              <a:noFill/>
            </a:ln>
          </p:spPr>
        </p:pic>
      </p:grpSp>
      <p:sp>
        <p:nvSpPr>
          <p:cNvPr id="15" name="Shape 15"/>
          <p:cNvSpPr txBox="1">
            <a:spLocks noGrp="1"/>
          </p:cNvSpPr>
          <p:nvPr>
            <p:ph type="title"/>
          </p:nvPr>
        </p:nvSpPr>
        <p:spPr>
          <a:xfrm>
            <a:off x="1295401" y="982132"/>
            <a:ext cx="9601196" cy="1303867"/>
          </a:xfrm>
          <a:prstGeom prst="rect">
            <a:avLst/>
          </a:prstGeom>
          <a:noFill/>
          <a:ln>
            <a:noFill/>
          </a:ln>
        </p:spPr>
        <p:txBody>
          <a:bodyPr lIns="91425" tIns="91425" rIns="91425" bIns="91425" anchor="ctr" anchorCtr="0"/>
          <a:lstStyle>
            <a:lvl1pPr marL="0" marR="0" lvl="0" indent="0" algn="ctr" rtl="0">
              <a:spcBef>
                <a:spcPts val="0"/>
              </a:spcBef>
              <a:buClr>
                <a:srgbClr val="262626"/>
              </a:buClr>
              <a:buFont typeface="Garamond"/>
              <a:buNone/>
              <a:defRPr sz="4400" b="0" i="0" u="none" strike="noStrike" cap="none">
                <a:solidFill>
                  <a:srgbClr val="262626"/>
                </a:solidFill>
                <a:latin typeface="Garamond"/>
                <a:ea typeface="Garamond"/>
                <a:cs typeface="Garamond"/>
                <a:sym typeface="Garamond"/>
              </a:defRPr>
            </a:lvl1pPr>
            <a:lvl2pPr marL="0" marR="0" lvl="1" indent="0" algn="l" rtl="0">
              <a:spcBef>
                <a:spcPts val="0"/>
              </a:spcBef>
              <a:buNone/>
              <a:defRPr sz="1800" b="0" i="0" u="none" strike="noStrike" cap="none">
                <a:solidFill>
                  <a:schemeClr val="dk2"/>
                </a:solidFill>
              </a:defRPr>
            </a:lvl2pPr>
            <a:lvl3pPr marL="0" marR="0" lvl="2" indent="0" algn="l" rtl="0">
              <a:spcBef>
                <a:spcPts val="0"/>
              </a:spcBef>
              <a:buNone/>
              <a:defRPr sz="1800" b="0" i="0" u="none" strike="noStrike" cap="none">
                <a:solidFill>
                  <a:schemeClr val="dk2"/>
                </a:solidFill>
              </a:defRPr>
            </a:lvl3pPr>
            <a:lvl4pPr marL="0" marR="0" lvl="3" indent="0" algn="l" rtl="0">
              <a:spcBef>
                <a:spcPts val="0"/>
              </a:spcBef>
              <a:buNone/>
              <a:defRPr sz="1800" b="0" i="0" u="none" strike="noStrike" cap="none">
                <a:solidFill>
                  <a:schemeClr val="dk2"/>
                </a:solidFill>
              </a:defRPr>
            </a:lvl4pPr>
            <a:lvl5pPr marL="0" marR="0" lvl="4" indent="0" algn="l" rtl="0">
              <a:spcBef>
                <a:spcPts val="0"/>
              </a:spcBef>
              <a:buNone/>
              <a:defRPr sz="1800" b="0" i="0" u="none" strike="noStrike" cap="none">
                <a:solidFill>
                  <a:schemeClr val="dk2"/>
                </a:solidFill>
              </a:defRPr>
            </a:lvl5pPr>
            <a:lvl6pPr marL="0" marR="0" lvl="5" indent="0" algn="l" rtl="0">
              <a:spcBef>
                <a:spcPts val="0"/>
              </a:spcBef>
              <a:buNone/>
              <a:defRPr sz="1800" b="0" i="0" u="none" strike="noStrike" cap="none">
                <a:solidFill>
                  <a:schemeClr val="dk2"/>
                </a:solidFill>
              </a:defRPr>
            </a:lvl6pPr>
            <a:lvl7pPr marL="0" marR="0" lvl="6" indent="0" algn="l" rtl="0">
              <a:spcBef>
                <a:spcPts val="0"/>
              </a:spcBef>
              <a:buNone/>
              <a:defRPr sz="1800" b="0" i="0" u="none" strike="noStrike" cap="none">
                <a:solidFill>
                  <a:schemeClr val="dk2"/>
                </a:solidFill>
              </a:defRPr>
            </a:lvl7pPr>
            <a:lvl8pPr marL="0" marR="0" lvl="7" indent="0" algn="l" rtl="0">
              <a:spcBef>
                <a:spcPts val="0"/>
              </a:spcBef>
              <a:buNone/>
              <a:defRPr sz="1800" b="0" i="0" u="none" strike="noStrike" cap="none">
                <a:solidFill>
                  <a:schemeClr val="dk2"/>
                </a:solidFill>
              </a:defRPr>
            </a:lvl8pPr>
            <a:lvl9pPr marL="0" marR="0" lvl="8" indent="0" algn="l" rtl="0">
              <a:spcBef>
                <a:spcPts val="0"/>
              </a:spcBef>
              <a:buNone/>
              <a:defRPr sz="1800" b="0" i="0" u="none" strike="noStrike" cap="none">
                <a:solidFill>
                  <a:schemeClr val="dk2"/>
                </a:solidFill>
              </a:defRPr>
            </a:lvl9pPr>
          </a:lstStyle>
          <a:p>
            <a:endParaRPr/>
          </a:p>
        </p:txBody>
      </p:sp>
      <p:sp>
        <p:nvSpPr>
          <p:cNvPr id="16" name="Shape 16"/>
          <p:cNvSpPr txBox="1">
            <a:spLocks noGrp="1"/>
          </p:cNvSpPr>
          <p:nvPr>
            <p:ph type="body" idx="1"/>
          </p:nvPr>
        </p:nvSpPr>
        <p:spPr>
          <a:xfrm>
            <a:off x="1295400" y="2556932"/>
            <a:ext cx="9601196" cy="3318936"/>
          </a:xfrm>
          <a:prstGeom prst="rect">
            <a:avLst/>
          </a:prstGeom>
          <a:noFill/>
          <a:ln>
            <a:noFill/>
          </a:ln>
        </p:spPr>
        <p:txBody>
          <a:bodyPr lIns="91425" tIns="91425" rIns="91425" bIns="91425" anchor="t" anchorCtr="0"/>
          <a:lstStyle>
            <a:lvl1pPr marL="285750" marR="0" lvl="0" indent="-110490" algn="l" rtl="0">
              <a:spcBef>
                <a:spcPts val="480"/>
              </a:spcBef>
              <a:spcAft>
                <a:spcPts val="600"/>
              </a:spcAft>
              <a:buClr>
                <a:schemeClr val="accent1"/>
              </a:buClr>
              <a:buSzPct val="115000"/>
              <a:buFont typeface="Arial"/>
              <a:buChar char="•"/>
              <a:defRPr sz="2400" b="0" i="0" u="none" strike="noStrike" cap="none">
                <a:solidFill>
                  <a:srgbClr val="262626"/>
                </a:solidFill>
                <a:latin typeface="Garamond"/>
                <a:ea typeface="Garamond"/>
                <a:cs typeface="Garamond"/>
                <a:sym typeface="Garamond"/>
              </a:defRPr>
            </a:lvl1pPr>
            <a:lvl2pPr marL="742950" marR="0" lvl="1" indent="-139700" algn="l" rtl="0">
              <a:spcBef>
                <a:spcPts val="400"/>
              </a:spcBef>
              <a:spcAft>
                <a:spcPts val="600"/>
              </a:spcAft>
              <a:buClr>
                <a:schemeClr val="accent1"/>
              </a:buClr>
              <a:buSzPct val="115000"/>
              <a:buFont typeface="Arial"/>
              <a:buChar char="•"/>
              <a:defRPr sz="2000" b="0" i="0" u="none" strike="noStrike" cap="none">
                <a:solidFill>
                  <a:srgbClr val="262626"/>
                </a:solidFill>
                <a:latin typeface="Garamond"/>
                <a:ea typeface="Garamond"/>
                <a:cs typeface="Garamond"/>
                <a:sym typeface="Garamond"/>
              </a:defRPr>
            </a:lvl2pPr>
            <a:lvl3pPr marL="1200150" marR="0" lvl="2" indent="-154305" algn="l" rtl="0">
              <a:spcBef>
                <a:spcPts val="360"/>
              </a:spcBef>
              <a:spcAft>
                <a:spcPts val="600"/>
              </a:spcAft>
              <a:buClr>
                <a:schemeClr val="accent1"/>
              </a:buClr>
              <a:buSzPct val="115000"/>
              <a:buFont typeface="Arial"/>
              <a:buChar char="•"/>
              <a:defRPr sz="1800" b="0" i="0" u="none" strike="noStrike" cap="none">
                <a:solidFill>
                  <a:srgbClr val="262626"/>
                </a:solidFill>
                <a:latin typeface="Garamond"/>
                <a:ea typeface="Garamond"/>
                <a:cs typeface="Garamond"/>
                <a:sym typeface="Garamond"/>
              </a:defRPr>
            </a:lvl3pPr>
            <a:lvl4pPr marL="1543050" marR="0" lvl="3" indent="-54610" algn="l" rtl="0">
              <a:spcBef>
                <a:spcPts val="320"/>
              </a:spcBef>
              <a:spcAft>
                <a:spcPts val="600"/>
              </a:spcAft>
              <a:buClr>
                <a:schemeClr val="accent1"/>
              </a:buClr>
              <a:buSzPct val="115000"/>
              <a:buFont typeface="Arial"/>
              <a:buChar char="•"/>
              <a:defRPr sz="1600" b="0" i="0" u="none" strike="noStrike" cap="none">
                <a:solidFill>
                  <a:srgbClr val="262626"/>
                </a:solidFill>
                <a:latin typeface="Garamond"/>
                <a:ea typeface="Garamond"/>
                <a:cs typeface="Garamond"/>
                <a:sym typeface="Garamond"/>
              </a:defRPr>
            </a:lvl4pPr>
            <a:lvl5pPr marL="2000250" marR="0" lvl="4" indent="-6921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5pPr>
            <a:lvl6pPr marL="2514600" marR="0" lvl="5"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6pPr>
            <a:lvl7pPr marL="2971800" marR="0" lvl="6" indent="-126364"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7pPr>
            <a:lvl8pPr marL="3429000" marR="0" lvl="7"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8pPr>
            <a:lvl9pPr marL="3886200" marR="0" lvl="8" indent="-126365" algn="l" rtl="0">
              <a:spcBef>
                <a:spcPts val="280"/>
              </a:spcBef>
              <a:spcAft>
                <a:spcPts val="600"/>
              </a:spcAft>
              <a:buClr>
                <a:schemeClr val="accent1"/>
              </a:buClr>
              <a:buSzPct val="115000"/>
              <a:buFont typeface="Arial"/>
              <a:buChar char="•"/>
              <a:defRPr sz="1400" b="0" i="0" u="none" strike="noStrike" cap="none">
                <a:solidFill>
                  <a:srgbClr val="262626"/>
                </a:solidFill>
                <a:latin typeface="Garamond"/>
                <a:ea typeface="Garamond"/>
                <a:cs typeface="Garamond"/>
                <a:sym typeface="Garamond"/>
              </a:defRPr>
            </a:lvl9pPr>
          </a:lstStyle>
          <a:p>
            <a:endParaRPr/>
          </a:p>
        </p:txBody>
      </p:sp>
      <p:sp>
        <p:nvSpPr>
          <p:cNvPr id="17" name="Shape 17"/>
          <p:cNvSpPr txBox="1">
            <a:spLocks noGrp="1"/>
          </p:cNvSpPr>
          <p:nvPr>
            <p:ph type="dt" idx="10"/>
          </p:nvPr>
        </p:nvSpPr>
        <p:spPr>
          <a:xfrm>
            <a:off x="8677500" y="5969000"/>
            <a:ext cx="1600199" cy="279399"/>
          </a:xfrm>
          <a:prstGeom prst="rect">
            <a:avLst/>
          </a:prstGeom>
          <a:noFill/>
          <a:ln>
            <a:noFill/>
          </a:ln>
        </p:spPr>
        <p:txBody>
          <a:bodyPr lIns="91425" tIns="91425" rIns="91425" bIns="91425" anchor="ctr" anchorCtr="0"/>
          <a:lstStyle>
            <a:lvl1pPr marL="0" marR="0" lvl="0" indent="0" algn="r"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8" name="Shape 18"/>
          <p:cNvSpPr txBox="1">
            <a:spLocks noGrp="1"/>
          </p:cNvSpPr>
          <p:nvPr>
            <p:ph type="ftr" idx="11"/>
          </p:nvPr>
        </p:nvSpPr>
        <p:spPr>
          <a:xfrm>
            <a:off x="1295400" y="5969000"/>
            <a:ext cx="7305900" cy="279399"/>
          </a:xfrm>
          <a:prstGeom prst="rect">
            <a:avLst/>
          </a:prstGeom>
          <a:noFill/>
          <a:ln>
            <a:noFill/>
          </a:ln>
        </p:spPr>
        <p:txBody>
          <a:bodyPr lIns="91425" tIns="91425" rIns="91425" bIns="91425" anchor="ctr" anchorCtr="0"/>
          <a:lstStyle>
            <a:lvl1pPr marL="0" marR="0" lvl="0" indent="0" algn="l" rtl="0">
              <a:spcBef>
                <a:spcPts val="0"/>
              </a:spcBef>
              <a:buNone/>
              <a:defRPr sz="1000" b="0" i="0" u="none" strike="noStrike" cap="none">
                <a:solidFill>
                  <a:schemeClr val="dk1"/>
                </a:solidFill>
                <a:latin typeface="Garamond"/>
                <a:ea typeface="Garamond"/>
                <a:cs typeface="Garamond"/>
                <a:sym typeface="Garamond"/>
              </a:defRPr>
            </a:lvl1pPr>
            <a:lvl2pPr marL="457200" marR="0" lvl="1" indent="0" algn="l" rtl="0">
              <a:spcBef>
                <a:spcPts val="0"/>
              </a:spcBef>
              <a:buNone/>
              <a:defRPr sz="1800" b="0" i="0" u="none" strike="noStrike" cap="none">
                <a:solidFill>
                  <a:schemeClr val="dk1"/>
                </a:solidFill>
                <a:latin typeface="Garamond"/>
                <a:ea typeface="Garamond"/>
                <a:cs typeface="Garamond"/>
                <a:sym typeface="Garamond"/>
              </a:defRPr>
            </a:lvl2pPr>
            <a:lvl3pPr marL="914400" marR="0" lvl="2" indent="0" algn="l" rtl="0">
              <a:spcBef>
                <a:spcPts val="0"/>
              </a:spcBef>
              <a:buNone/>
              <a:defRPr sz="1800" b="0" i="0" u="none" strike="noStrike" cap="none">
                <a:solidFill>
                  <a:schemeClr val="dk1"/>
                </a:solidFill>
                <a:latin typeface="Garamond"/>
                <a:ea typeface="Garamond"/>
                <a:cs typeface="Garamond"/>
                <a:sym typeface="Garamond"/>
              </a:defRPr>
            </a:lvl3pPr>
            <a:lvl4pPr marL="1371600" marR="0" lvl="3" indent="0" algn="l" rtl="0">
              <a:spcBef>
                <a:spcPts val="0"/>
              </a:spcBef>
              <a:buNone/>
              <a:defRPr sz="1800" b="0" i="0" u="none" strike="noStrike" cap="none">
                <a:solidFill>
                  <a:schemeClr val="dk1"/>
                </a:solidFill>
                <a:latin typeface="Garamond"/>
                <a:ea typeface="Garamond"/>
                <a:cs typeface="Garamond"/>
                <a:sym typeface="Garamond"/>
              </a:defRPr>
            </a:lvl4pPr>
            <a:lvl5pPr marL="1828800" marR="0" lvl="4" indent="0" algn="l" rtl="0">
              <a:spcBef>
                <a:spcPts val="0"/>
              </a:spcBef>
              <a:buNone/>
              <a:defRPr sz="1800" b="0" i="0" u="none" strike="noStrike" cap="none">
                <a:solidFill>
                  <a:schemeClr val="dk1"/>
                </a:solidFill>
                <a:latin typeface="Garamond"/>
                <a:ea typeface="Garamond"/>
                <a:cs typeface="Garamond"/>
                <a:sym typeface="Garamond"/>
              </a:defRPr>
            </a:lvl5pPr>
            <a:lvl6pPr marL="2286000" marR="0" lvl="5" indent="0" algn="l" rtl="0">
              <a:spcBef>
                <a:spcPts val="0"/>
              </a:spcBef>
              <a:buNone/>
              <a:defRPr sz="1800" b="0" i="0" u="none" strike="noStrike" cap="none">
                <a:solidFill>
                  <a:schemeClr val="dk1"/>
                </a:solidFill>
                <a:latin typeface="Garamond"/>
                <a:ea typeface="Garamond"/>
                <a:cs typeface="Garamond"/>
                <a:sym typeface="Garamond"/>
              </a:defRPr>
            </a:lvl6pPr>
            <a:lvl7pPr marL="2743200" marR="0" lvl="6" indent="0" algn="l" rtl="0">
              <a:spcBef>
                <a:spcPts val="0"/>
              </a:spcBef>
              <a:buNone/>
              <a:defRPr sz="1800" b="0" i="0" u="none" strike="noStrike" cap="none">
                <a:solidFill>
                  <a:schemeClr val="dk1"/>
                </a:solidFill>
                <a:latin typeface="Garamond"/>
                <a:ea typeface="Garamond"/>
                <a:cs typeface="Garamond"/>
                <a:sym typeface="Garamond"/>
              </a:defRPr>
            </a:lvl7pPr>
            <a:lvl8pPr marL="3200400" marR="0" lvl="7" indent="0" algn="l" rtl="0">
              <a:spcBef>
                <a:spcPts val="0"/>
              </a:spcBef>
              <a:buNone/>
              <a:defRPr sz="1800" b="0" i="0" u="none" strike="noStrike" cap="none">
                <a:solidFill>
                  <a:schemeClr val="dk1"/>
                </a:solidFill>
                <a:latin typeface="Garamond"/>
                <a:ea typeface="Garamond"/>
                <a:cs typeface="Garamond"/>
                <a:sym typeface="Garamond"/>
              </a:defRPr>
            </a:lvl8pPr>
            <a:lvl9pPr marL="3657600" marR="0" lvl="8" indent="0" algn="l" rtl="0">
              <a:spcBef>
                <a:spcPts val="0"/>
              </a:spcBef>
              <a:buNone/>
              <a:defRPr sz="1800" b="0" i="0" u="none" strike="noStrike" cap="none">
                <a:solidFill>
                  <a:schemeClr val="dk1"/>
                </a:solidFill>
                <a:latin typeface="Garamond"/>
                <a:ea typeface="Garamond"/>
                <a:cs typeface="Garamond"/>
                <a:sym typeface="Garamond"/>
              </a:defRPr>
            </a:lvl9pPr>
          </a:lstStyle>
          <a:p>
            <a:endParaRPr/>
          </a:p>
        </p:txBody>
      </p:sp>
      <p:sp>
        <p:nvSpPr>
          <p:cNvPr id="19" name="Shape 19"/>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a:t>
            </a:fld>
            <a:endParaRPr lang="en-US" sz="1000" b="0" i="0" u="none" strike="noStrike" cap="none">
              <a:solidFill>
                <a:schemeClr val="dk1"/>
              </a:solidFill>
              <a:latin typeface="Garamond"/>
              <a:ea typeface="Garamond"/>
              <a:cs typeface="Garamond"/>
              <a:sym typeface="Garamon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ctrTitle"/>
          </p:nvPr>
        </p:nvSpPr>
        <p:spPr>
          <a:xfrm>
            <a:off x="2188509" y="2684721"/>
            <a:ext cx="7766936" cy="1646301"/>
          </a:xfrm>
          <a:prstGeom prst="rect">
            <a:avLst/>
          </a:prstGeom>
          <a:noFill/>
          <a:ln>
            <a:noFill/>
          </a:ln>
        </p:spPr>
        <p:txBody>
          <a:bodyPr lIns="91425" tIns="45700" rIns="91425" bIns="45700" anchor="b" anchorCtr="0">
            <a:noAutofit/>
          </a:bodyPr>
          <a:lstStyle/>
          <a:p>
            <a:pPr marL="0" marR="0" lvl="0" indent="0" algn="ctr" rtl="0">
              <a:spcBef>
                <a:spcPts val="0"/>
              </a:spcBef>
              <a:buClr>
                <a:srgbClr val="262626"/>
              </a:buClr>
              <a:buSzPct val="25000"/>
              <a:buFont typeface="Garamond"/>
              <a:buNone/>
            </a:pPr>
            <a:r>
              <a:rPr lang="en-US" sz="4860" b="1" i="0" u="none" strike="noStrike" cap="none">
                <a:solidFill>
                  <a:srgbClr val="262626"/>
                </a:solidFill>
                <a:latin typeface="Garamond"/>
                <a:ea typeface="Garamond"/>
                <a:cs typeface="Garamond"/>
                <a:sym typeface="Garamond"/>
              </a:rPr>
              <a:t>Chapter 12 </a:t>
            </a:r>
            <a:r>
              <a:rPr lang="en-US" sz="4860" b="1" i="0" u="sng" strike="noStrike" cap="none">
                <a:solidFill>
                  <a:srgbClr val="262626"/>
                </a:solidFill>
                <a:latin typeface="Garamond"/>
                <a:ea typeface="Garamond"/>
                <a:cs typeface="Garamond"/>
                <a:sym typeface="Garamond"/>
              </a:rPr>
              <a:t/>
            </a:r>
            <a:br>
              <a:rPr lang="en-US" sz="4860" b="1" i="0" u="sng" strike="noStrike" cap="none">
                <a:solidFill>
                  <a:srgbClr val="262626"/>
                </a:solidFill>
                <a:latin typeface="Garamond"/>
                <a:ea typeface="Garamond"/>
                <a:cs typeface="Garamond"/>
                <a:sym typeface="Garamond"/>
              </a:rPr>
            </a:br>
            <a:r>
              <a:rPr lang="en-US" sz="4860" b="1"/>
              <a:t>Leading People within Organizations</a:t>
            </a:r>
          </a:p>
        </p:txBody>
      </p:sp>
      <p:sp>
        <p:nvSpPr>
          <p:cNvPr id="157" name="Shape 157"/>
          <p:cNvSpPr txBox="1">
            <a:spLocks noGrp="1"/>
          </p:cNvSpPr>
          <p:nvPr>
            <p:ph type="sldNum" idx="12"/>
          </p:nvPr>
        </p:nvSpPr>
        <p:spPr>
          <a:xfrm>
            <a:off x="8956900" y="5037662"/>
            <a:ext cx="55116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1</a:t>
            </a:fld>
            <a:endParaRPr lang="en-US" sz="1000" b="0" i="0" u="none" strike="noStrike" cap="none">
              <a:solidFill>
                <a:schemeClr val="dk1"/>
              </a:solidFill>
              <a:latin typeface="Garamond"/>
              <a:ea typeface="Garamond"/>
              <a:cs typeface="Garamond"/>
              <a:sym typeface="Garamond"/>
            </a:endParaRPr>
          </a:p>
        </p:txBody>
      </p:sp>
      <p:sp>
        <p:nvSpPr>
          <p:cNvPr id="158" name="Shape 158"/>
          <p:cNvSpPr txBox="1">
            <a:spLocks noGrp="1"/>
          </p:cNvSpPr>
          <p:nvPr>
            <p:ph type="ftr" idx="11"/>
          </p:nvPr>
        </p:nvSpPr>
        <p:spPr>
          <a:xfrm>
            <a:off x="3663600" y="5037677"/>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Organizational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Leader Decision Making</a:t>
            </a:r>
          </a:p>
        </p:txBody>
      </p:sp>
      <p:sp>
        <p:nvSpPr>
          <p:cNvPr id="236" name="Shape 236"/>
          <p:cNvSpPr txBox="1">
            <a:spLocks noGrp="1"/>
          </p:cNvSpPr>
          <p:nvPr>
            <p:ph type="body" idx="1"/>
          </p:nvPr>
        </p:nvSpPr>
        <p:spPr>
          <a:xfrm>
            <a:off x="1295400" y="2468149"/>
            <a:ext cx="9601200" cy="3407700"/>
          </a:xfrm>
          <a:prstGeom prst="rect">
            <a:avLst/>
          </a:prstGeom>
        </p:spPr>
        <p:txBody>
          <a:bodyPr lIns="91425" tIns="91425" rIns="91425" bIns="91425" anchor="t" anchorCtr="0">
            <a:noAutofit/>
          </a:bodyPr>
          <a:lstStyle/>
          <a:p>
            <a:pPr marL="457200" lvl="0" indent="-342900" rtl="0">
              <a:spcBef>
                <a:spcPts val="0"/>
              </a:spcBef>
              <a:buSzPct val="100000"/>
            </a:pPr>
            <a:r>
              <a:rPr lang="en-US" sz="1800"/>
              <a:t>Another question behavioral researchers focused on involved how leaders actually make decisions and the influence of decision-making styles on leader effectiveness and employee reactions. </a:t>
            </a:r>
          </a:p>
          <a:p>
            <a:pPr marL="0" lvl="0" indent="0" rtl="0">
              <a:spcBef>
                <a:spcPts val="0"/>
              </a:spcBef>
              <a:buNone/>
            </a:pPr>
            <a:endParaRPr sz="1800"/>
          </a:p>
          <a:p>
            <a:pPr marL="457200" lvl="0" indent="-342900" rtl="0">
              <a:spcBef>
                <a:spcPts val="0"/>
              </a:spcBef>
              <a:buSzPct val="100000"/>
            </a:pPr>
            <a:r>
              <a:rPr lang="en-US" sz="1800"/>
              <a:t>Three types of decision-making styles were studied. In authoritarian decision making, leaders make the decision alone without necessarily involving employees in the decision-making process. </a:t>
            </a:r>
          </a:p>
          <a:p>
            <a:pPr marL="0" lvl="0" indent="0" rtl="0">
              <a:spcBef>
                <a:spcPts val="0"/>
              </a:spcBef>
              <a:buNone/>
            </a:pPr>
            <a:endParaRPr sz="1800"/>
          </a:p>
          <a:p>
            <a:pPr marL="457200" lvl="0" indent="-342900" rtl="0">
              <a:spcBef>
                <a:spcPts val="0"/>
              </a:spcBef>
              <a:buSzPct val="100000"/>
            </a:pPr>
            <a:r>
              <a:rPr lang="en-US" sz="1800"/>
              <a:t>When leaders use democratic decision making, employees participate in the making of the decision. Finally, leaders using laissez faire decision making leave employees alone to make the decision.</a:t>
            </a:r>
          </a:p>
          <a:p>
            <a:pPr marL="0" lvl="0" indent="0" rtl="0">
              <a:spcBef>
                <a:spcPts val="0"/>
              </a:spcBef>
              <a:buNone/>
            </a:pPr>
            <a:endParaRPr sz="1800"/>
          </a:p>
          <a:p>
            <a:pPr marL="457200" lvl="0" indent="-342900">
              <a:spcBef>
                <a:spcPts val="0"/>
              </a:spcBef>
              <a:buSzPct val="100000"/>
            </a:pPr>
            <a:r>
              <a:rPr lang="en-US" sz="1800"/>
              <a:t>The leader provides minimum guidance and involvement in the decision.</a:t>
            </a:r>
          </a:p>
        </p:txBody>
      </p:sp>
      <p:sp>
        <p:nvSpPr>
          <p:cNvPr id="237" name="Shape 23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10</a:t>
            </a:fld>
            <a:endParaRPr lang="en-US"/>
          </a:p>
        </p:txBody>
      </p:sp>
      <p:sp>
        <p:nvSpPr>
          <p:cNvPr id="238" name="Shape 238"/>
          <p:cNvSpPr txBox="1"/>
          <p:nvPr/>
        </p:nvSpPr>
        <p:spPr>
          <a:xfrm>
            <a:off x="3472950" y="5837950"/>
            <a:ext cx="5246100" cy="2385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Shape 24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Limitations of Behavioral Approaches</a:t>
            </a:r>
          </a:p>
        </p:txBody>
      </p:sp>
      <p:sp>
        <p:nvSpPr>
          <p:cNvPr id="245" name="Shape 245"/>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Behavioral approaches, similar to trait approaches, fell out of favor because they neglected the environment in which behaviors are demonstrated.</a:t>
            </a:r>
          </a:p>
          <a:p>
            <a:pPr marL="457200" lvl="0" indent="-342900" rtl="0">
              <a:spcBef>
                <a:spcPts val="0"/>
              </a:spcBef>
              <a:buSzPct val="100000"/>
            </a:pPr>
            <a:r>
              <a:rPr lang="en-US" sz="1800"/>
              <a:t> The hope of the researchers was that the identified behaviors would predict leadership under all circumstances, but it may be unrealistic to expect that a given set of behaviors would work under all circumstances. </a:t>
            </a:r>
          </a:p>
          <a:p>
            <a:pPr marL="457200" lvl="0" indent="-342900" rtl="0">
              <a:spcBef>
                <a:spcPts val="0"/>
              </a:spcBef>
              <a:buSzPct val="100000"/>
            </a:pPr>
            <a:r>
              <a:rPr lang="en-US" sz="1800"/>
              <a:t> What makes a high school principal effective on the job may be very different from what makes a military leader effective, which would be different from behaviors creating success in small or large business enterprises. </a:t>
            </a:r>
          </a:p>
          <a:p>
            <a:pPr marL="457200" lvl="0" indent="-342900">
              <a:spcBef>
                <a:spcPts val="0"/>
              </a:spcBef>
              <a:buSzPct val="100000"/>
            </a:pPr>
            <a:r>
              <a:rPr lang="en-US" sz="1800"/>
              <a:t> It turns out that specifying the conditions under which these behaviors are more effective may be a better approach.</a:t>
            </a:r>
          </a:p>
        </p:txBody>
      </p:sp>
      <p:sp>
        <p:nvSpPr>
          <p:cNvPr id="246" name="Shape 24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11</a:t>
            </a:fld>
            <a:endParaRPr lang="en-US"/>
          </a:p>
        </p:txBody>
      </p:sp>
      <p:sp>
        <p:nvSpPr>
          <p:cNvPr id="247" name="Shape 247"/>
          <p:cNvSpPr txBox="1"/>
          <p:nvPr/>
        </p:nvSpPr>
        <p:spPr>
          <a:xfrm>
            <a:off x="3472950" y="57972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Shape 253"/>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a:t>
            </a:r>
          </a:p>
        </p:txBody>
      </p:sp>
      <p:sp>
        <p:nvSpPr>
          <p:cNvPr id="254" name="Shape 254"/>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buAutoNum type="arabicPeriod"/>
            </a:pPr>
            <a:r>
              <a:rPr lang="en-US" sz="1800"/>
              <a:t>Give an example of a leader you admire whose behavior is primarily task oriented, and one whose behavior is primarily people oriented.</a:t>
            </a:r>
          </a:p>
          <a:p>
            <a:pPr marL="457200" lvl="0" indent="-342900" rtl="0">
              <a:spcBef>
                <a:spcPts val="0"/>
              </a:spcBef>
              <a:buSzPct val="100000"/>
              <a:buAutoNum type="arabicPeriod"/>
            </a:pPr>
            <a:r>
              <a:rPr lang="en-US" sz="1800"/>
              <a:t>What are the limitations of authoritarian decision making? Under which conditions do you think authoritarian style would be more effective?</a:t>
            </a:r>
          </a:p>
          <a:p>
            <a:pPr marL="457200" lvl="0" indent="-342900" rtl="0">
              <a:spcBef>
                <a:spcPts val="0"/>
              </a:spcBef>
              <a:buSzPct val="100000"/>
              <a:buAutoNum type="arabicPeriod"/>
            </a:pPr>
            <a:r>
              <a:rPr lang="en-US" sz="1800"/>
              <a:t>What are the limitations of democratic decision making? Under which conditions do you think democratic style would be more effective? </a:t>
            </a:r>
          </a:p>
          <a:p>
            <a:pPr marL="457200" lvl="0" indent="-342900" rtl="0">
              <a:spcBef>
                <a:spcPts val="0"/>
              </a:spcBef>
              <a:buSzPct val="100000"/>
              <a:buAutoNum type="arabicPeriod"/>
            </a:pPr>
            <a:r>
              <a:rPr lang="en-US" sz="1800"/>
              <a:t>What are the limitations of laissez-faire decision making? Under which conditions do you think laissez faire style would be more effective?</a:t>
            </a:r>
          </a:p>
          <a:p>
            <a:pPr marL="457200" lvl="0" indent="-342900">
              <a:spcBef>
                <a:spcPts val="0"/>
              </a:spcBef>
              <a:buSzPct val="100000"/>
              <a:buAutoNum type="arabicPeriod"/>
            </a:pPr>
            <a:r>
              <a:rPr lang="en-US" sz="1800"/>
              <a:t>. Examine your own leadership style. Which behaviors are you more likely to demonstrate? Which decision making style are you more likely to use? </a:t>
            </a:r>
          </a:p>
        </p:txBody>
      </p:sp>
      <p:sp>
        <p:nvSpPr>
          <p:cNvPr id="255" name="Shape 255"/>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12</a:t>
            </a:fld>
            <a:endParaRPr lang="en-US"/>
          </a:p>
        </p:txBody>
      </p:sp>
      <p:sp>
        <p:nvSpPr>
          <p:cNvPr id="256" name="Shape 256"/>
          <p:cNvSpPr txBox="1"/>
          <p:nvPr/>
        </p:nvSpPr>
        <p:spPr>
          <a:xfrm>
            <a:off x="3472950" y="5755975"/>
            <a:ext cx="5246100" cy="320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Shape 261"/>
          <p:cNvSpPr txBox="1">
            <a:spLocks noGrp="1"/>
          </p:cNvSpPr>
          <p:nvPr>
            <p:ph type="title"/>
          </p:nvPr>
        </p:nvSpPr>
        <p:spPr>
          <a:xfrm>
            <a:off x="1295401" y="1080012"/>
            <a:ext cx="9601196" cy="1303867"/>
          </a:xfrm>
          <a:prstGeom prst="rect">
            <a:avLst/>
          </a:prstGeom>
          <a:noFill/>
          <a:ln>
            <a:noFill/>
          </a:ln>
        </p:spPr>
        <p:txBody>
          <a:bodyPr lIns="91425" tIns="45700" rIns="91425" bIns="45700" anchor="ctr" anchorCtr="0">
            <a:noAutofit/>
          </a:bodyPr>
          <a:lstStyle/>
          <a:p>
            <a:pPr marL="0" marR="0" lvl="0" indent="0" algn="l" rtl="0">
              <a:spcBef>
                <a:spcPts val="0"/>
              </a:spcBef>
              <a:buClr>
                <a:srgbClr val="262626"/>
              </a:buClr>
              <a:buSzPct val="25000"/>
              <a:buFont typeface="Garamond"/>
              <a:buNone/>
            </a:pPr>
            <a:r>
              <a:rPr lang="en-US" sz="3600"/>
              <a:t>        </a:t>
            </a:r>
            <a:r>
              <a:rPr lang="en-US" sz="3600" b="1"/>
              <a:t>Contingency Approaches to Leadership</a:t>
            </a:r>
          </a:p>
        </p:txBody>
      </p:sp>
      <p:sp>
        <p:nvSpPr>
          <p:cNvPr id="262" name="Shape 262"/>
          <p:cNvSpPr txBox="1">
            <a:spLocks noGrp="1"/>
          </p:cNvSpPr>
          <p:nvPr>
            <p:ph type="body" idx="1"/>
          </p:nvPr>
        </p:nvSpPr>
        <p:spPr>
          <a:xfrm>
            <a:off x="1295400" y="2556932"/>
            <a:ext cx="9601196" cy="3318936"/>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r>
              <a:rPr lang="en-US"/>
              <a:t>What is the best leadership style?</a:t>
            </a:r>
          </a:p>
          <a:p>
            <a:pPr marL="457200" marR="0" lvl="0" indent="-342900" algn="l" rtl="0">
              <a:spcBef>
                <a:spcPts val="0"/>
              </a:spcBef>
              <a:spcAft>
                <a:spcPts val="0"/>
              </a:spcAft>
              <a:buSzPct val="100000"/>
            </a:pPr>
            <a:r>
              <a:rPr lang="en-US" sz="1800"/>
              <a:t>By now, you must have realized that this may not be the right question to ask. Instead, a better question might be: Under which conditions are certain leadership styles more effective? </a:t>
            </a:r>
          </a:p>
          <a:p>
            <a:pPr marL="0" marR="0" lvl="0" indent="0" algn="l" rtl="0">
              <a:spcBef>
                <a:spcPts val="0"/>
              </a:spcBef>
              <a:spcAft>
                <a:spcPts val="0"/>
              </a:spcAft>
              <a:buNone/>
            </a:pPr>
            <a:endParaRPr sz="1800"/>
          </a:p>
          <a:p>
            <a:pPr marL="457200" marR="0" lvl="0" indent="-342900" algn="l" rtl="0">
              <a:spcBef>
                <a:spcPts val="0"/>
              </a:spcBef>
              <a:spcAft>
                <a:spcPts val="0"/>
              </a:spcAft>
              <a:buSzPct val="100000"/>
            </a:pPr>
            <a:r>
              <a:rPr lang="en-US" sz="1800"/>
              <a:t>After the disappointing results of trait and behavioral approaches, several scholars developed leadership theories that specifically incorporated the role of the environment.</a:t>
            </a:r>
          </a:p>
          <a:p>
            <a:pPr marL="0" marR="0" lvl="0" indent="0" algn="l" rtl="0">
              <a:spcBef>
                <a:spcPts val="0"/>
              </a:spcBef>
              <a:spcAft>
                <a:spcPts val="0"/>
              </a:spcAft>
              <a:buNone/>
            </a:pPr>
            <a:endParaRPr sz="1800"/>
          </a:p>
          <a:p>
            <a:pPr marL="457200" marR="0" lvl="0" indent="-342900" algn="l" rtl="0">
              <a:spcBef>
                <a:spcPts val="0"/>
              </a:spcBef>
              <a:spcAft>
                <a:spcPts val="0"/>
              </a:spcAft>
              <a:buSzPct val="100000"/>
            </a:pPr>
            <a:r>
              <a:rPr lang="en-US" sz="1800"/>
              <a:t>Specifically, researchers started following a contingency approach to leadership—rather than trying to identify traits or behaviors that would be effective under all conditions, the attention moved toward specifying the situations under which different styles would be effective.</a:t>
            </a:r>
          </a:p>
        </p:txBody>
      </p:sp>
      <p:sp>
        <p:nvSpPr>
          <p:cNvPr id="263" name="Shape 26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13</a:t>
            </a:fld>
            <a:endParaRPr lang="en-US" sz="1000" b="0" i="0" u="none" strike="noStrike" cap="none">
              <a:solidFill>
                <a:schemeClr val="dk1"/>
              </a:solidFill>
              <a:latin typeface="Garamond"/>
              <a:ea typeface="Garamond"/>
              <a:cs typeface="Garamond"/>
              <a:sym typeface="Garamond"/>
            </a:endParaRPr>
          </a:p>
        </p:txBody>
      </p:sp>
      <p:sp>
        <p:nvSpPr>
          <p:cNvPr id="264" name="Shape 264"/>
          <p:cNvSpPr txBox="1">
            <a:spLocks noGrp="1"/>
          </p:cNvSpPr>
          <p:nvPr>
            <p:ph type="ftr" idx="11"/>
          </p:nvPr>
        </p:nvSpPr>
        <p:spPr>
          <a:xfrm>
            <a:off x="3687625" y="5969003"/>
            <a:ext cx="4816800" cy="1398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Shape 269"/>
          <p:cNvSpPr txBox="1">
            <a:spLocks noGrp="1"/>
          </p:cNvSpPr>
          <p:nvPr>
            <p:ph type="title"/>
          </p:nvPr>
        </p:nvSpPr>
        <p:spPr>
          <a:xfrm>
            <a:off x="1295401" y="1123725"/>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Fiedler’s Contingency Theory</a:t>
            </a:r>
          </a:p>
        </p:txBody>
      </p:sp>
      <p:sp>
        <p:nvSpPr>
          <p:cNvPr id="270" name="Shape 270"/>
          <p:cNvSpPr txBox="1">
            <a:spLocks noGrp="1"/>
          </p:cNvSpPr>
          <p:nvPr>
            <p:ph type="body" idx="1"/>
          </p:nvPr>
        </p:nvSpPr>
        <p:spPr>
          <a:xfrm>
            <a:off x="1295400" y="2267775"/>
            <a:ext cx="6306900" cy="3608100"/>
          </a:xfrm>
          <a:prstGeom prst="rect">
            <a:avLst/>
          </a:prstGeom>
          <a:noFill/>
          <a:ln>
            <a:noFill/>
          </a:ln>
        </p:spPr>
        <p:txBody>
          <a:bodyPr lIns="91425" tIns="45700" rIns="91425" bIns="45700" anchor="t" anchorCtr="0">
            <a:noAutofit/>
          </a:bodyPr>
          <a:lstStyle/>
          <a:p>
            <a:pPr marL="457200" marR="0" lvl="0" indent="-342900" algn="l" rtl="0">
              <a:spcBef>
                <a:spcPts val="0"/>
              </a:spcBef>
              <a:spcAft>
                <a:spcPts val="0"/>
              </a:spcAft>
              <a:buSzPct val="100000"/>
            </a:pPr>
            <a:r>
              <a:rPr lang="en-US" sz="1800"/>
              <a:t>The earliest and one of the most influential contingency theories was developed by Frederick Fiedler. </a:t>
            </a:r>
          </a:p>
          <a:p>
            <a:pPr marL="285750" marR="0" lvl="0" indent="-224790" algn="l" rtl="0">
              <a:spcBef>
                <a:spcPts val="1080"/>
              </a:spcBef>
              <a:spcAft>
                <a:spcPts val="0"/>
              </a:spcAft>
              <a:buClr>
                <a:schemeClr val="accent1"/>
              </a:buClr>
              <a:buSzPct val="100000"/>
              <a:buFont typeface="Arial"/>
              <a:buChar char="•"/>
            </a:pPr>
            <a:r>
              <a:rPr lang="en-US" sz="1800"/>
              <a:t>According to the theory, a leader’s style is measured by a scale called Least Preferred Coworker scale (LPC). </a:t>
            </a:r>
          </a:p>
          <a:p>
            <a:pPr marL="285750" marR="0" lvl="0" indent="-224790" algn="l" rtl="0">
              <a:spcBef>
                <a:spcPts val="1080"/>
              </a:spcBef>
              <a:spcAft>
                <a:spcPts val="0"/>
              </a:spcAft>
              <a:buClr>
                <a:schemeClr val="accent1"/>
              </a:buClr>
              <a:buSzPct val="100000"/>
              <a:buFont typeface="Arial"/>
              <a:buChar char="•"/>
            </a:pPr>
            <a:r>
              <a:rPr lang="en-US" sz="1800"/>
              <a:t>People who are filling out this survey are asked to think of a person who is their least preferred coworker. </a:t>
            </a:r>
          </a:p>
          <a:p>
            <a:pPr marL="285750" marR="0" lvl="0" indent="-224790" algn="l" rtl="0">
              <a:spcBef>
                <a:spcPts val="1080"/>
              </a:spcBef>
              <a:spcAft>
                <a:spcPts val="0"/>
              </a:spcAft>
              <a:buClr>
                <a:schemeClr val="accent1"/>
              </a:buClr>
              <a:buSzPct val="100000"/>
              <a:buFont typeface="Arial"/>
              <a:buChar char="•"/>
            </a:pPr>
            <a:r>
              <a:rPr lang="en-US" sz="1800"/>
              <a:t> Then, they rate this person in terms of how friendly, nice, and cooperative this person is. </a:t>
            </a:r>
          </a:p>
          <a:p>
            <a:pPr marL="285750" marR="0" lvl="0" indent="-224790" algn="l" rtl="0">
              <a:spcBef>
                <a:spcPts val="1080"/>
              </a:spcBef>
              <a:spcAft>
                <a:spcPts val="0"/>
              </a:spcAft>
              <a:buClr>
                <a:schemeClr val="accent1"/>
              </a:buClr>
              <a:buSzPct val="100000"/>
              <a:buFont typeface="Arial"/>
              <a:buChar char="•"/>
            </a:pPr>
            <a:r>
              <a:rPr lang="en-US" sz="1800"/>
              <a:t>Imagine someone you did not enjoy working with. Can you describe this person in positive terms?</a:t>
            </a:r>
          </a:p>
        </p:txBody>
      </p:sp>
      <p:sp>
        <p:nvSpPr>
          <p:cNvPr id="271" name="Shape 27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14</a:t>
            </a:fld>
            <a:endParaRPr lang="en-US" sz="1000" b="0" i="0">
              <a:solidFill>
                <a:schemeClr val="dk1"/>
              </a:solidFill>
              <a:latin typeface="Garamond"/>
              <a:ea typeface="Garamond"/>
              <a:cs typeface="Garamond"/>
              <a:sym typeface="Garamond"/>
            </a:endParaRPr>
          </a:p>
        </p:txBody>
      </p:sp>
      <p:sp>
        <p:nvSpPr>
          <p:cNvPr id="272" name="Shape 272"/>
          <p:cNvSpPr txBox="1">
            <a:spLocks noGrp="1"/>
          </p:cNvSpPr>
          <p:nvPr>
            <p:ph type="ftr" idx="11"/>
          </p:nvPr>
        </p:nvSpPr>
        <p:spPr>
          <a:xfrm>
            <a:off x="3687625" y="5968995"/>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pic>
        <p:nvPicPr>
          <p:cNvPr id="273" name="Shape 273"/>
          <p:cNvPicPr preferRelativeResize="0"/>
          <p:nvPr/>
        </p:nvPicPr>
        <p:blipFill>
          <a:blip r:embed="rId3">
            <a:alphaModFix/>
          </a:blip>
          <a:stretch>
            <a:fillRect/>
          </a:stretch>
        </p:blipFill>
        <p:spPr>
          <a:xfrm>
            <a:off x="7602300" y="2986400"/>
            <a:ext cx="3936850" cy="22959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Shape 278"/>
          <p:cNvSpPr txBox="1">
            <a:spLocks noGrp="1"/>
          </p:cNvSpPr>
          <p:nvPr>
            <p:ph type="title"/>
          </p:nvPr>
        </p:nvSpPr>
        <p:spPr>
          <a:xfrm>
            <a:off x="1128963" y="1222765"/>
            <a:ext cx="9934071" cy="1103341"/>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Situational Leadership</a:t>
            </a:r>
          </a:p>
        </p:txBody>
      </p:sp>
      <p:sp>
        <p:nvSpPr>
          <p:cNvPr id="279" name="Shape 279"/>
          <p:cNvSpPr txBox="1">
            <a:spLocks noGrp="1"/>
          </p:cNvSpPr>
          <p:nvPr>
            <p:ph type="body" idx="1"/>
          </p:nvPr>
        </p:nvSpPr>
        <p:spPr>
          <a:xfrm>
            <a:off x="1295401" y="2623642"/>
            <a:ext cx="9601196" cy="3318936"/>
          </a:xfrm>
          <a:prstGeom prst="rect">
            <a:avLst/>
          </a:prstGeom>
          <a:noFill/>
          <a:ln>
            <a:noFill/>
          </a:ln>
        </p:spPr>
        <p:txBody>
          <a:bodyPr lIns="91425" tIns="45700" rIns="91425" bIns="45700" anchor="t" anchorCtr="0">
            <a:noAutofit/>
          </a:bodyPr>
          <a:lstStyle/>
          <a:p>
            <a:pPr marL="457200" marR="0" lvl="0" indent="-342900" algn="l" rtl="0">
              <a:spcBef>
                <a:spcPts val="0"/>
              </a:spcBef>
              <a:spcAft>
                <a:spcPts val="0"/>
              </a:spcAft>
              <a:buSzPct val="100000"/>
              <a:buFont typeface="Garamond"/>
            </a:pPr>
            <a:r>
              <a:rPr lang="en-US" sz="1800"/>
              <a:t>Blanchard and Paul Hersey’s Situational Leadership Theory (SLT) which argues that leaders must use different leadership styles depending on their follower's’ development level.</a:t>
            </a:r>
          </a:p>
          <a:p>
            <a:pPr marL="457200" marR="0" lvl="0" indent="-342900" algn="l" rtl="0">
              <a:spcBef>
                <a:spcPts val="0"/>
              </a:spcBef>
              <a:spcAft>
                <a:spcPts val="0"/>
              </a:spcAft>
              <a:buSzPct val="100000"/>
            </a:pPr>
            <a:r>
              <a:rPr lang="en-US" sz="1800"/>
              <a:t>According to this model, employee readiness (defined as a combination of their competence and commitment levels) is the key factor determining the proper leadership style.</a:t>
            </a:r>
          </a:p>
          <a:p>
            <a:pPr marL="457200" marR="0" lvl="0" indent="-342900" algn="l" rtl="0">
              <a:spcBef>
                <a:spcPts val="0"/>
              </a:spcBef>
              <a:spcAft>
                <a:spcPts val="0"/>
              </a:spcAft>
              <a:buSzPct val="100000"/>
            </a:pPr>
            <a:r>
              <a:rPr lang="en-US" sz="1800"/>
              <a:t>This approach has been highly popular with 14 million managers across 42 countries undergoing SLT training and 70% of Fortune 500 companies employing its use.</a:t>
            </a:r>
          </a:p>
          <a:p>
            <a:pPr marL="457200" marR="0" lvl="0" indent="-342900" algn="l" rtl="0">
              <a:spcBef>
                <a:spcPts val="0"/>
              </a:spcBef>
              <a:spcAft>
                <a:spcPts val="0"/>
              </a:spcAft>
              <a:buSzPct val="100000"/>
            </a:pPr>
            <a:r>
              <a:rPr lang="en-US" sz="1800"/>
              <a:t>The model summarizes the level of directive and supportive behaviors that leaders may exhibit.</a:t>
            </a:r>
          </a:p>
          <a:p>
            <a:pPr marL="457200" marR="0" lvl="0" indent="-342900" algn="l" rtl="0">
              <a:spcBef>
                <a:spcPts val="0"/>
              </a:spcBef>
              <a:spcAft>
                <a:spcPts val="0"/>
              </a:spcAft>
              <a:buSzPct val="100000"/>
            </a:pPr>
            <a:r>
              <a:rPr lang="en-US" sz="1800"/>
              <a:t> The model argues that to be effective, leaders must use the right style of behaviors at the right time in each employee’s development. </a:t>
            </a:r>
          </a:p>
        </p:txBody>
      </p:sp>
      <p:sp>
        <p:nvSpPr>
          <p:cNvPr id="280" name="Shape 280"/>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15</a:t>
            </a:fld>
            <a:endParaRPr lang="en-US" sz="1000" b="0" i="0">
              <a:solidFill>
                <a:schemeClr val="dk1"/>
              </a:solidFill>
              <a:latin typeface="Garamond"/>
              <a:ea typeface="Garamond"/>
              <a:cs typeface="Garamond"/>
              <a:sym typeface="Garamond"/>
            </a:endParaRPr>
          </a:p>
        </p:txBody>
      </p:sp>
      <p:sp>
        <p:nvSpPr>
          <p:cNvPr id="281" name="Shape 281"/>
          <p:cNvSpPr txBox="1">
            <a:spLocks noGrp="1"/>
          </p:cNvSpPr>
          <p:nvPr>
            <p:ph type="ftr" idx="11"/>
          </p:nvPr>
        </p:nvSpPr>
        <p:spPr>
          <a:xfrm>
            <a:off x="3687625" y="5969004"/>
            <a:ext cx="4816800" cy="107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Shape 286"/>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sz="4400" b="1" i="0" u="none" strike="noStrike" cap="none">
                <a:solidFill>
                  <a:srgbClr val="262626"/>
                </a:solidFill>
                <a:latin typeface="Garamond"/>
                <a:ea typeface="Garamond"/>
                <a:cs typeface="Garamond"/>
                <a:sym typeface="Garamond"/>
              </a:rPr>
              <a:t>The Changing and Diverse Workforce</a:t>
            </a:r>
          </a:p>
        </p:txBody>
      </p:sp>
      <p:sp>
        <p:nvSpPr>
          <p:cNvPr id="287" name="Shape 287"/>
          <p:cNvSpPr txBox="1">
            <a:spLocks noGrp="1"/>
          </p:cNvSpPr>
          <p:nvPr>
            <p:ph type="body" idx="1"/>
          </p:nvPr>
        </p:nvSpPr>
        <p:spPr>
          <a:xfrm>
            <a:off x="1295400" y="2556932"/>
            <a:ext cx="9601196" cy="3318936"/>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800" b="0" i="0" u="none" strike="noStrike" cap="none">
                <a:solidFill>
                  <a:srgbClr val="262626"/>
                </a:solidFill>
                <a:latin typeface="Garamond"/>
                <a:ea typeface="Garamond"/>
                <a:cs typeface="Garamond"/>
                <a:sym typeface="Garamond"/>
              </a:rPr>
              <a:t>The workforce is constantly changing…	</a:t>
            </a:r>
          </a:p>
          <a:p>
            <a:pPr marL="285750" marR="0" lvl="0" indent="-285750" algn="l" rtl="0">
              <a:spcBef>
                <a:spcPts val="1160"/>
              </a:spcBef>
              <a:spcAft>
                <a:spcPts val="0"/>
              </a:spcAft>
              <a:buClr>
                <a:schemeClr val="accent1"/>
              </a:buClr>
              <a:buSzPct val="115000"/>
              <a:buFont typeface="Arial"/>
              <a:buChar char="•"/>
            </a:pPr>
            <a:r>
              <a:rPr lang="en-US" sz="2800" b="0" i="0" u="none" strike="noStrike" cap="none">
                <a:solidFill>
                  <a:srgbClr val="262626"/>
                </a:solidFill>
                <a:latin typeface="Garamond"/>
                <a:ea typeface="Garamond"/>
                <a:cs typeface="Garamond"/>
                <a:sym typeface="Garamond"/>
              </a:rPr>
              <a:t>It is expected that over the next ten years, over 40% of the workforce will retire </a:t>
            </a:r>
          </a:p>
          <a:p>
            <a:pPr marL="285750" marR="0" lvl="0" indent="-285750" algn="l" rtl="0">
              <a:spcBef>
                <a:spcPts val="1160"/>
              </a:spcBef>
              <a:spcAft>
                <a:spcPts val="0"/>
              </a:spcAft>
              <a:buClr>
                <a:schemeClr val="accent1"/>
              </a:buClr>
              <a:buSzPct val="115000"/>
              <a:buFont typeface="Arial"/>
              <a:buChar char="•"/>
            </a:pPr>
            <a:r>
              <a:rPr lang="en-US" sz="2800" b="0" i="0" u="none" strike="noStrike" cap="none">
                <a:solidFill>
                  <a:srgbClr val="262626"/>
                </a:solidFill>
                <a:latin typeface="Garamond"/>
                <a:ea typeface="Garamond"/>
                <a:cs typeface="Garamond"/>
                <a:sym typeface="Garamond"/>
              </a:rPr>
              <a:t>Having knowledge about current workers and skills, as well as predicted future workforce needs, will be necessary to deal with the challenges of an aging workforce</a:t>
            </a:r>
          </a:p>
        </p:txBody>
      </p:sp>
      <p:sp>
        <p:nvSpPr>
          <p:cNvPr id="288" name="Shape 288"/>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16</a:t>
            </a:fld>
            <a:endParaRPr lang="en-US" sz="1000" b="0" i="0">
              <a:solidFill>
                <a:schemeClr val="dk1"/>
              </a:solidFill>
              <a:latin typeface="Garamond"/>
              <a:ea typeface="Garamond"/>
              <a:cs typeface="Garamond"/>
              <a:sym typeface="Garamond"/>
            </a:endParaRPr>
          </a:p>
        </p:txBody>
      </p:sp>
      <p:sp>
        <p:nvSpPr>
          <p:cNvPr id="289" name="Shape 289"/>
          <p:cNvSpPr txBox="1">
            <a:spLocks noGrp="1"/>
          </p:cNvSpPr>
          <p:nvPr>
            <p:ph type="ftr" idx="11"/>
          </p:nvPr>
        </p:nvSpPr>
        <p:spPr>
          <a:xfrm>
            <a:off x="3687632" y="5852582"/>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Shape 295"/>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Path-Goal Theory of Leadership</a:t>
            </a:r>
          </a:p>
        </p:txBody>
      </p:sp>
      <p:sp>
        <p:nvSpPr>
          <p:cNvPr id="296" name="Shape 296"/>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Robert House’s path-goal theory of leadership is based on the expectancy theory of motivation.</a:t>
            </a:r>
          </a:p>
          <a:p>
            <a:pPr marL="457200" lvl="0" indent="-342900" rtl="0">
              <a:spcBef>
                <a:spcPts val="0"/>
              </a:spcBef>
              <a:buSzPct val="100000"/>
            </a:pPr>
            <a:r>
              <a:rPr lang="en-US" sz="1800"/>
              <a:t>The expectancy theory of motivation suggests that employees are motivated when they believe—or expect—that (a) their effort will lead to high performance, (b) their high performance will be rewarded, and (c) the rewards they will receive are valuable to them.</a:t>
            </a:r>
          </a:p>
          <a:p>
            <a:pPr marL="457200" lvl="0" indent="-342900" rtl="0">
              <a:spcBef>
                <a:spcPts val="0"/>
              </a:spcBef>
              <a:buSzPct val="100000"/>
            </a:pPr>
            <a:r>
              <a:rPr lang="en-US" sz="1800"/>
              <a:t>According to the path-goal theory of leadership, the leader’s main job is to make sure that all three of these conditions exist.</a:t>
            </a:r>
          </a:p>
          <a:p>
            <a:pPr marL="457200" lvl="0" indent="-342900" rtl="0">
              <a:spcBef>
                <a:spcPts val="0"/>
              </a:spcBef>
              <a:buSzPct val="100000"/>
            </a:pPr>
            <a:r>
              <a:rPr lang="en-US" sz="1800"/>
              <a:t>Thus, leaders will create satisfied and high performing employees by making sure that employee effort leads to performance, and their performance is rewarded by desired rewards.</a:t>
            </a:r>
          </a:p>
          <a:p>
            <a:pPr marL="457200" lvl="0" indent="-342900">
              <a:spcBef>
                <a:spcPts val="0"/>
              </a:spcBef>
              <a:buSzPct val="100000"/>
            </a:pPr>
            <a:r>
              <a:rPr lang="en-US" sz="1800"/>
              <a:t>The leader removes roadblocks along the way and creates an environment that subordinates find motivational. </a:t>
            </a:r>
          </a:p>
        </p:txBody>
      </p:sp>
      <p:sp>
        <p:nvSpPr>
          <p:cNvPr id="297" name="Shape 297"/>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17</a:t>
            </a:fld>
            <a:endParaRPr lang="en-US"/>
          </a:p>
        </p:txBody>
      </p:sp>
      <p:sp>
        <p:nvSpPr>
          <p:cNvPr id="298" name="Shape 298"/>
          <p:cNvSpPr txBox="1"/>
          <p:nvPr/>
        </p:nvSpPr>
        <p:spPr>
          <a:xfrm>
            <a:off x="3472950" y="57881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Shape 30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Four Leadership Styles</a:t>
            </a:r>
          </a:p>
        </p:txBody>
      </p:sp>
      <p:sp>
        <p:nvSpPr>
          <p:cNvPr id="305" name="Shape 305"/>
          <p:cNvSpPr txBox="1">
            <a:spLocks noGrp="1"/>
          </p:cNvSpPr>
          <p:nvPr>
            <p:ph type="body" idx="1"/>
          </p:nvPr>
        </p:nvSpPr>
        <p:spPr>
          <a:xfrm>
            <a:off x="1295400" y="2468150"/>
            <a:ext cx="6009000" cy="3407700"/>
          </a:xfrm>
          <a:prstGeom prst="rect">
            <a:avLst/>
          </a:prstGeom>
        </p:spPr>
        <p:txBody>
          <a:bodyPr lIns="91425" tIns="91425" rIns="91425" bIns="91425" anchor="t" anchorCtr="0">
            <a:noAutofit/>
          </a:bodyPr>
          <a:lstStyle/>
          <a:p>
            <a:pPr marL="457200" lvl="0" indent="-330200" rtl="0">
              <a:spcBef>
                <a:spcPts val="0"/>
              </a:spcBef>
              <a:buSzPct val="100000"/>
            </a:pPr>
            <a:r>
              <a:rPr lang="en-US" sz="1600"/>
              <a:t>Directive leaders provide specific directions to their employees. </a:t>
            </a:r>
          </a:p>
          <a:p>
            <a:pPr marL="457200" lvl="0" indent="-330200" rtl="0">
              <a:spcBef>
                <a:spcPts val="0"/>
              </a:spcBef>
              <a:buSzPct val="100000"/>
            </a:pPr>
            <a:r>
              <a:rPr lang="en-US" sz="1600"/>
              <a:t>They lead employees by clarifying role expectations, setting schedules, and making sure that employees know what to do on a given work day.</a:t>
            </a:r>
          </a:p>
          <a:p>
            <a:pPr marL="457200" lvl="0" indent="-330200" rtl="0">
              <a:spcBef>
                <a:spcPts val="0"/>
              </a:spcBef>
              <a:buSzPct val="100000"/>
            </a:pPr>
            <a:r>
              <a:rPr lang="en-US" sz="1600"/>
              <a:t>The theory predicts that the directive style will work well when employees are experiencing role ambiguity on the job.</a:t>
            </a:r>
          </a:p>
          <a:p>
            <a:pPr marL="457200" lvl="0" indent="-330200" rtl="0">
              <a:spcBef>
                <a:spcPts val="0"/>
              </a:spcBef>
              <a:buSzPct val="100000"/>
            </a:pPr>
            <a:r>
              <a:rPr lang="en-US" sz="1600"/>
              <a:t> If people are unclear about how to go about doing their jobs, giving them specific directions will motivate them.</a:t>
            </a:r>
          </a:p>
          <a:p>
            <a:pPr marL="457200" lvl="0" indent="-330200">
              <a:spcBef>
                <a:spcPts val="0"/>
              </a:spcBef>
              <a:buSzPct val="100000"/>
            </a:pPr>
            <a:r>
              <a:rPr lang="en-US" sz="1600"/>
              <a:t> jobs, giving them specific directions will motivate them. On the other hand, if employees already have role clarity, and if they are performing boring, routine, and highly structured jobs, giving them direction does not help. </a:t>
            </a:r>
          </a:p>
        </p:txBody>
      </p:sp>
      <p:sp>
        <p:nvSpPr>
          <p:cNvPr id="306" name="Shape 30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18</a:t>
            </a:fld>
            <a:endParaRPr lang="en-US"/>
          </a:p>
        </p:txBody>
      </p:sp>
      <p:sp>
        <p:nvSpPr>
          <p:cNvPr id="307" name="Shape 307"/>
          <p:cNvSpPr txBox="1"/>
          <p:nvPr/>
        </p:nvSpPr>
        <p:spPr>
          <a:xfrm>
            <a:off x="3472950" y="58063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308" name="Shape 308"/>
          <p:cNvPicPr preferRelativeResize="0"/>
          <p:nvPr/>
        </p:nvPicPr>
        <p:blipFill>
          <a:blip r:embed="rId3">
            <a:alphaModFix/>
          </a:blip>
          <a:stretch>
            <a:fillRect/>
          </a:stretch>
        </p:blipFill>
        <p:spPr>
          <a:xfrm>
            <a:off x="7304400" y="2949225"/>
            <a:ext cx="4234899" cy="24971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Shape 314"/>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Vroom and Yetton’s Normative Decision Model</a:t>
            </a:r>
          </a:p>
        </p:txBody>
      </p:sp>
      <p:sp>
        <p:nvSpPr>
          <p:cNvPr id="315" name="Shape 315"/>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228600" rtl="0">
              <a:spcBef>
                <a:spcPts val="0"/>
              </a:spcBef>
            </a:pPr>
            <a:r>
              <a:rPr lang="en-US"/>
              <a:t>Decision Significance. </a:t>
            </a:r>
            <a:r>
              <a:rPr lang="en-US" sz="1800"/>
              <a:t>The decision has high significance, because the approach chosen needs to be effective at reducing employee stress for the insurance premiums to be lowered. In other words, there is a quality requirement to the decision. Follow the path through H</a:t>
            </a:r>
          </a:p>
          <a:p>
            <a:pPr marL="457200" lvl="0" indent="-342900" rtl="0">
              <a:spcBef>
                <a:spcPts val="0"/>
              </a:spcBef>
              <a:buSzPct val="100000"/>
            </a:pPr>
            <a:r>
              <a:rPr lang="en-US"/>
              <a:t>Importance of Commitment</a:t>
            </a:r>
            <a:r>
              <a:rPr lang="en-US" sz="1800"/>
              <a:t>. Does the leader need employee cooperation to implement the decision? In our example, the answer is high, because employees may simply ignore the resources if they do not like them. Follow the path through H.</a:t>
            </a:r>
          </a:p>
          <a:p>
            <a:pPr marL="457200" lvl="0" indent="-342900">
              <a:spcBef>
                <a:spcPts val="0"/>
              </a:spcBef>
              <a:buSzPct val="100000"/>
            </a:pPr>
            <a:r>
              <a:rPr lang="en-US"/>
              <a:t>Leader expertise</a:t>
            </a:r>
            <a:r>
              <a:rPr lang="en-US" sz="1800"/>
              <a:t>. Does the leader have all the information needed to make a high quality decision? In our example, leader expertise is low. You do not have information regarding what your employees need or what kinds of stress reduction resources they would prefer. Follow the path through L.</a:t>
            </a:r>
          </a:p>
        </p:txBody>
      </p:sp>
      <p:sp>
        <p:nvSpPr>
          <p:cNvPr id="316" name="Shape 316"/>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19</a:t>
            </a:fld>
            <a:endParaRPr lang="en-US"/>
          </a:p>
        </p:txBody>
      </p:sp>
      <p:sp>
        <p:nvSpPr>
          <p:cNvPr id="317" name="Shape 317"/>
          <p:cNvSpPr txBox="1"/>
          <p:nvPr/>
        </p:nvSpPr>
        <p:spPr>
          <a:xfrm>
            <a:off x="3472950" y="57789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body" idx="1"/>
          </p:nvPr>
        </p:nvSpPr>
        <p:spPr>
          <a:xfrm>
            <a:off x="1566750" y="2925897"/>
            <a:ext cx="9058499" cy="1216082"/>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chemeClr val="accent1"/>
              </a:buClr>
              <a:buSzPct val="25000"/>
              <a:buFont typeface="Arial"/>
              <a:buNone/>
            </a:pPr>
            <a:r>
              <a:rPr lang="en-US" sz="2800" b="0" i="0" u="none" strike="noStrike" cap="none">
                <a:solidFill>
                  <a:srgbClr val="262626"/>
                </a:solidFill>
                <a:latin typeface="Garamond"/>
                <a:ea typeface="Garamond"/>
                <a:cs typeface="Garamond"/>
                <a:sym typeface="Garamond"/>
              </a:rPr>
              <a:t>“</a:t>
            </a:r>
            <a:r>
              <a:rPr lang="en-US" sz="2800"/>
              <a:t>A genuine leader is not a searcher for consensus but a molder of consensus</a:t>
            </a:r>
            <a:r>
              <a:rPr lang="en-US" sz="2800" b="0" i="0" u="none" strike="noStrike" cap="none">
                <a:solidFill>
                  <a:srgbClr val="262626"/>
                </a:solidFill>
                <a:latin typeface="Garamond"/>
                <a:ea typeface="Garamond"/>
                <a:cs typeface="Garamond"/>
                <a:sym typeface="Garamond"/>
              </a:rPr>
              <a:t>.”</a:t>
            </a:r>
          </a:p>
          <a:p>
            <a:pPr marL="0" marR="0" lvl="0" indent="0" algn="l" rtl="0">
              <a:spcBef>
                <a:spcPts val="560"/>
              </a:spcBef>
              <a:spcAft>
                <a:spcPts val="0"/>
              </a:spcAft>
              <a:buClr>
                <a:schemeClr val="accent1"/>
              </a:buClr>
              <a:buSzPct val="25000"/>
              <a:buFont typeface="Arial"/>
              <a:buNone/>
            </a:pPr>
            <a:r>
              <a:rPr lang="en-US" sz="2800" b="0" i="1" u="none" strike="noStrike" cap="none">
                <a:solidFill>
                  <a:srgbClr val="262626"/>
                </a:solidFill>
                <a:latin typeface="Garamond"/>
                <a:ea typeface="Garamond"/>
                <a:cs typeface="Garamond"/>
                <a:sym typeface="Garamond"/>
              </a:rPr>
              <a:t>												-</a:t>
            </a:r>
            <a:r>
              <a:rPr lang="en-US" sz="2800"/>
              <a:t>Martin Luther King JR</a:t>
            </a:r>
          </a:p>
        </p:txBody>
      </p:sp>
      <p:sp>
        <p:nvSpPr>
          <p:cNvPr id="165" name="Shape 16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2</a:t>
            </a:fld>
            <a:endParaRPr lang="en-US" sz="1000" b="0" i="0" u="none" strike="noStrike" cap="none">
              <a:solidFill>
                <a:schemeClr val="dk1"/>
              </a:solidFill>
              <a:latin typeface="Garamond"/>
              <a:ea typeface="Garamond"/>
              <a:cs typeface="Garamond"/>
              <a:sym typeface="Garamond"/>
            </a:endParaRPr>
          </a:p>
        </p:txBody>
      </p:sp>
      <p:sp>
        <p:nvSpPr>
          <p:cNvPr id="166" name="Shape 166"/>
          <p:cNvSpPr txBox="1">
            <a:spLocks noGrp="1"/>
          </p:cNvSpPr>
          <p:nvPr>
            <p:ph type="ftr" idx="11"/>
          </p:nvPr>
        </p:nvSpPr>
        <p:spPr>
          <a:xfrm>
            <a:off x="3687632" y="5852582"/>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Organizational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Decision-Making Styles</a:t>
            </a:r>
          </a:p>
        </p:txBody>
      </p:sp>
      <p:sp>
        <p:nvSpPr>
          <p:cNvPr id="324" name="Shape 324"/>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228600" rtl="0">
              <a:spcBef>
                <a:spcPts val="0"/>
              </a:spcBef>
            </a:pPr>
            <a:r>
              <a:rPr lang="en-US" sz="2200"/>
              <a:t>Decide.</a:t>
            </a:r>
            <a:r>
              <a:rPr lang="en-US"/>
              <a:t> </a:t>
            </a:r>
            <a:r>
              <a:rPr lang="en-US" sz="1800"/>
              <a:t>The leader makes the decision alone using available information.</a:t>
            </a:r>
          </a:p>
          <a:p>
            <a:pPr marL="457200" lvl="0" indent="-228600" rtl="0">
              <a:spcBef>
                <a:spcPts val="0"/>
              </a:spcBef>
            </a:pPr>
            <a:r>
              <a:rPr lang="en-US"/>
              <a:t> </a:t>
            </a:r>
            <a:r>
              <a:rPr lang="en-US" sz="2200"/>
              <a:t>Consult Individually.</a:t>
            </a:r>
            <a:r>
              <a:rPr lang="en-US"/>
              <a:t> </a:t>
            </a:r>
            <a:r>
              <a:rPr lang="en-US" sz="1800"/>
              <a:t>The leader obtains additional information from group members before making the decision alone.</a:t>
            </a:r>
          </a:p>
          <a:p>
            <a:pPr marL="457200" lvl="0" indent="-228600" rtl="0">
              <a:spcBef>
                <a:spcPts val="0"/>
              </a:spcBef>
            </a:pPr>
            <a:r>
              <a:rPr lang="en-US" sz="2200"/>
              <a:t>Consult as a group.</a:t>
            </a:r>
            <a:r>
              <a:rPr lang="en-US"/>
              <a:t> </a:t>
            </a:r>
            <a:r>
              <a:rPr lang="en-US" sz="1800"/>
              <a:t>The leader shares the problem with group members individually and makes the final decision alone.</a:t>
            </a:r>
          </a:p>
          <a:p>
            <a:pPr marL="457200" lvl="0" indent="-228600" rtl="0">
              <a:spcBef>
                <a:spcPts val="0"/>
              </a:spcBef>
            </a:pPr>
            <a:r>
              <a:rPr lang="en-US" sz="2200"/>
              <a:t>Facilitate.</a:t>
            </a:r>
            <a:r>
              <a:rPr lang="en-US"/>
              <a:t> </a:t>
            </a:r>
            <a:r>
              <a:rPr lang="en-US" sz="1800"/>
              <a:t>The leader shares information about the problem with group members collectively, and acts as a facilitator. The leader sets the parameters of the decision.</a:t>
            </a:r>
          </a:p>
          <a:p>
            <a:pPr marL="457200" lvl="0" indent="-228600">
              <a:spcBef>
                <a:spcPts val="0"/>
              </a:spcBef>
            </a:pPr>
            <a:r>
              <a:rPr lang="en-US" sz="2200"/>
              <a:t>Delegate.</a:t>
            </a:r>
            <a:r>
              <a:rPr lang="en-US"/>
              <a:t> </a:t>
            </a:r>
            <a:r>
              <a:rPr lang="en-US" sz="1800"/>
              <a:t>The leader lets the team make the decision. </a:t>
            </a:r>
          </a:p>
        </p:txBody>
      </p:sp>
      <p:sp>
        <p:nvSpPr>
          <p:cNvPr id="325" name="Shape 325"/>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20</a:t>
            </a:fld>
            <a:endParaRPr lang="en-US"/>
          </a:p>
        </p:txBody>
      </p:sp>
      <p:sp>
        <p:nvSpPr>
          <p:cNvPr id="326" name="Shape 326"/>
          <p:cNvSpPr txBox="1"/>
          <p:nvPr/>
        </p:nvSpPr>
        <p:spPr>
          <a:xfrm>
            <a:off x="3472950" y="5828850"/>
            <a:ext cx="5246100" cy="2385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Shape 332"/>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a:t>
            </a:r>
          </a:p>
        </p:txBody>
      </p:sp>
      <p:sp>
        <p:nvSpPr>
          <p:cNvPr id="333" name="Shape 333"/>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55600" rtl="0">
              <a:spcBef>
                <a:spcPts val="0"/>
              </a:spcBef>
              <a:buSzPct val="100000"/>
              <a:buAutoNum type="arabicPeriod"/>
            </a:pPr>
            <a:r>
              <a:rPr lang="en-US" sz="2000"/>
              <a:t>Do you believe that the least preferred coworker technique is a valid method of measuring someone’s leadership style? Why or why not? ]</a:t>
            </a:r>
          </a:p>
          <a:p>
            <a:pPr marL="457200" lvl="0" indent="-355600" rtl="0">
              <a:spcBef>
                <a:spcPts val="0"/>
              </a:spcBef>
              <a:buSzPct val="100000"/>
              <a:buAutoNum type="arabicPeriod"/>
            </a:pPr>
            <a:r>
              <a:rPr lang="en-US" sz="2000"/>
              <a:t>Do you believe that leaders can vary their style to demonstrate directive-, supportive-, achievement-, and participative-oriented styles with respect to different employees? Or does each leader tend to have a personal style that he or she regularly uses toward all employees? </a:t>
            </a:r>
          </a:p>
          <a:p>
            <a:pPr marL="457200" lvl="0" indent="-355600" rtl="0">
              <a:spcBef>
                <a:spcPts val="0"/>
              </a:spcBef>
              <a:buSzPct val="100000"/>
              <a:buAutoNum type="arabicPeriod"/>
            </a:pPr>
            <a:r>
              <a:rPr lang="en-US" sz="2000"/>
              <a:t>What do you see as the limitations of the Vroom Yetton leadership decision-making approach? </a:t>
            </a:r>
          </a:p>
          <a:p>
            <a:pPr marL="457200" lvl="0" indent="-355600">
              <a:spcBef>
                <a:spcPts val="0"/>
              </a:spcBef>
              <a:buSzPct val="100000"/>
              <a:buAutoNum type="arabicPeriod"/>
            </a:pPr>
            <a:r>
              <a:rPr lang="en-US" sz="2000"/>
              <a:t>Which of the leadership theories covered in this section do you think are most useful and least useful to practicing managers? Why? </a:t>
            </a:r>
          </a:p>
        </p:txBody>
      </p:sp>
      <p:sp>
        <p:nvSpPr>
          <p:cNvPr id="334" name="Shape 334"/>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21</a:t>
            </a:fld>
            <a:endParaRPr lang="en-US"/>
          </a:p>
        </p:txBody>
      </p:sp>
      <p:sp>
        <p:nvSpPr>
          <p:cNvPr id="335" name="Shape 335"/>
          <p:cNvSpPr txBox="1"/>
          <p:nvPr/>
        </p:nvSpPr>
        <p:spPr>
          <a:xfrm>
            <a:off x="3472950" y="57882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Shape 341"/>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Transformational Leadership</a:t>
            </a:r>
          </a:p>
        </p:txBody>
      </p:sp>
      <p:sp>
        <p:nvSpPr>
          <p:cNvPr id="342" name="Shape 342"/>
          <p:cNvSpPr txBox="1">
            <a:spLocks noGrp="1"/>
          </p:cNvSpPr>
          <p:nvPr>
            <p:ph type="body" idx="1"/>
          </p:nvPr>
        </p:nvSpPr>
        <p:spPr>
          <a:xfrm>
            <a:off x="1295400" y="2409962"/>
            <a:ext cx="9601200" cy="3465900"/>
          </a:xfrm>
          <a:prstGeom prst="rect">
            <a:avLst/>
          </a:prstGeom>
        </p:spPr>
        <p:txBody>
          <a:bodyPr lIns="91425" tIns="91425" rIns="91425" bIns="91425" anchor="t" anchorCtr="0">
            <a:noAutofit/>
          </a:bodyPr>
          <a:lstStyle/>
          <a:p>
            <a:pPr marL="457200" lvl="0" indent="-330200" rtl="0">
              <a:spcBef>
                <a:spcPts val="0"/>
              </a:spcBef>
              <a:buSzPct val="100000"/>
            </a:pPr>
            <a:r>
              <a:rPr lang="en-US" sz="1600"/>
              <a:t>First, transformational leaders are charismatic. Charisma refers to behaviors leaders demonstrate that create confidence in, commitment to, and admiration for the leader. [3] Charismatic individuals have a “magnetic” personality that is appealing to followers. </a:t>
            </a:r>
          </a:p>
          <a:p>
            <a:pPr marL="0" lvl="0" indent="0" rtl="0">
              <a:spcBef>
                <a:spcPts val="0"/>
              </a:spcBef>
              <a:buNone/>
            </a:pPr>
            <a:endParaRPr sz="1600"/>
          </a:p>
          <a:p>
            <a:pPr marL="457200" lvl="0" indent="-330200" rtl="0">
              <a:spcBef>
                <a:spcPts val="0"/>
              </a:spcBef>
              <a:buSzPct val="100000"/>
            </a:pPr>
            <a:r>
              <a:rPr lang="en-US" sz="1600"/>
              <a:t>Second, transformational leaders use inspirational motivation, or come up with a vision that is inspiring to others.</a:t>
            </a:r>
          </a:p>
          <a:p>
            <a:pPr marL="0" lvl="0" indent="0" rtl="0">
              <a:spcBef>
                <a:spcPts val="0"/>
              </a:spcBef>
              <a:buNone/>
            </a:pPr>
            <a:endParaRPr sz="1600"/>
          </a:p>
          <a:p>
            <a:pPr marL="457200" lvl="0" indent="-330200" rtl="0">
              <a:spcBef>
                <a:spcPts val="0"/>
              </a:spcBef>
              <a:buSzPct val="100000"/>
            </a:pPr>
            <a:r>
              <a:rPr lang="en-US" sz="1600"/>
              <a:t>Third is the use of intellectual stimulation, which means that they challenge organizational norms and status quo, and they encourage employees to think creatively and work harder. </a:t>
            </a:r>
          </a:p>
          <a:p>
            <a:pPr marL="0" lvl="0" indent="0" rtl="0">
              <a:spcBef>
                <a:spcPts val="0"/>
              </a:spcBef>
              <a:buNone/>
            </a:pPr>
            <a:endParaRPr sz="1600"/>
          </a:p>
          <a:p>
            <a:pPr marL="457200" lvl="0" indent="-330200" rtl="0">
              <a:spcBef>
                <a:spcPts val="0"/>
              </a:spcBef>
              <a:buSzPct val="100000"/>
            </a:pPr>
            <a:r>
              <a:rPr lang="en-US" sz="1600"/>
              <a:t>Finally, they use individualized consideration, which means that they show personal care and concern for the well-being of their followers. </a:t>
            </a:r>
          </a:p>
        </p:txBody>
      </p:sp>
      <p:sp>
        <p:nvSpPr>
          <p:cNvPr id="343" name="Shape 343"/>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22</a:t>
            </a:fld>
            <a:endParaRPr lang="en-US"/>
          </a:p>
        </p:txBody>
      </p:sp>
      <p:sp>
        <p:nvSpPr>
          <p:cNvPr id="344" name="Shape 344"/>
          <p:cNvSpPr txBox="1"/>
          <p:nvPr/>
        </p:nvSpPr>
        <p:spPr>
          <a:xfrm>
            <a:off x="3472950" y="5828850"/>
            <a:ext cx="5246100" cy="2385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Shape 350"/>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 Be Charismatic! </a:t>
            </a:r>
          </a:p>
        </p:txBody>
      </p:sp>
      <p:sp>
        <p:nvSpPr>
          <p:cNvPr id="351" name="Shape 351"/>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b="1"/>
              <a:t>Have a vision around which people can gather</a:t>
            </a:r>
            <a:r>
              <a:rPr lang="en-US" sz="1800"/>
              <a:t>. When framing requests or addressing others, instead of emphasizing short-term goals, stress the importance of the long term vision.</a:t>
            </a:r>
          </a:p>
          <a:p>
            <a:pPr marL="457200" lvl="0" indent="-342900" rtl="0">
              <a:spcBef>
                <a:spcPts val="0"/>
              </a:spcBef>
              <a:buSzPct val="100000"/>
            </a:pPr>
            <a:r>
              <a:rPr lang="en-US" sz="1800" b="1"/>
              <a:t>Tie the vision to history</a:t>
            </a:r>
            <a:r>
              <a:rPr lang="en-US" sz="1800"/>
              <a:t>. In addition to stressing the ideal future, charismatic leaders also bring up the history and how the shared history ties to the future.</a:t>
            </a:r>
          </a:p>
          <a:p>
            <a:pPr marL="457200" lvl="0" indent="-342900" rtl="0">
              <a:spcBef>
                <a:spcPts val="0"/>
              </a:spcBef>
              <a:buSzPct val="100000"/>
            </a:pPr>
            <a:r>
              <a:rPr lang="en-US" sz="1800" b="1"/>
              <a:t>Watch your body language</a:t>
            </a:r>
            <a:r>
              <a:rPr lang="en-US" sz="1800"/>
              <a:t>. Charismatic leaders are energetic and passionate about their ideas. This involves truly believing in your own ideas. </a:t>
            </a:r>
          </a:p>
          <a:p>
            <a:pPr marL="457200" lvl="0" indent="-342900" rtl="0">
              <a:spcBef>
                <a:spcPts val="0"/>
              </a:spcBef>
              <a:buSzPct val="100000"/>
            </a:pPr>
            <a:r>
              <a:rPr lang="en-US" sz="1800" b="1"/>
              <a:t>Make sure that employees have confidence in themselves. </a:t>
            </a:r>
            <a:r>
              <a:rPr lang="en-US" sz="1800"/>
              <a:t>You can achieve this by showing that you believe in them and trust in their abilities. </a:t>
            </a:r>
          </a:p>
          <a:p>
            <a:pPr marL="457200" lvl="0" indent="-342900">
              <a:spcBef>
                <a:spcPts val="0"/>
              </a:spcBef>
              <a:buSzPct val="100000"/>
            </a:pPr>
            <a:r>
              <a:rPr lang="en-US" sz="1800" b="1"/>
              <a:t>Challenge the status quo.</a:t>
            </a:r>
            <a:r>
              <a:rPr lang="en-US" sz="1800"/>
              <a:t> Charismatic leaders solve current problems by radically rethinking the way things are done and suggesting alternatives that are risky, novel, and unconventional.</a:t>
            </a:r>
          </a:p>
        </p:txBody>
      </p:sp>
      <p:sp>
        <p:nvSpPr>
          <p:cNvPr id="352" name="Shape 352"/>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23</a:t>
            </a:fld>
            <a:endParaRPr lang="en-US"/>
          </a:p>
        </p:txBody>
      </p:sp>
      <p:sp>
        <p:nvSpPr>
          <p:cNvPr id="353" name="Shape 353"/>
          <p:cNvSpPr txBox="1"/>
          <p:nvPr/>
        </p:nvSpPr>
        <p:spPr>
          <a:xfrm>
            <a:off x="3472950" y="5482750"/>
            <a:ext cx="5246100" cy="6120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354" name="Shape 354"/>
          <p:cNvSpPr txBox="1"/>
          <p:nvPr/>
        </p:nvSpPr>
        <p:spPr>
          <a:xfrm>
            <a:off x="3472950" y="577900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110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Shape 360"/>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Servant Leadership </a:t>
            </a:r>
          </a:p>
        </p:txBody>
      </p:sp>
      <p:sp>
        <p:nvSpPr>
          <p:cNvPr id="361" name="Shape 361"/>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Servant leadership is a leadership approach that defines the leader’s role as serving the needs of others.</a:t>
            </a:r>
          </a:p>
          <a:p>
            <a:pPr marL="457200" lvl="0" indent="-342900" rtl="0">
              <a:spcBef>
                <a:spcPts val="0"/>
              </a:spcBef>
              <a:buSzPct val="100000"/>
            </a:pPr>
            <a:r>
              <a:rPr lang="en-US" sz="1800"/>
              <a:t> Servant leaders put their employees first, understand their personal needs and desires, empower them, and help them develop in their careers.</a:t>
            </a:r>
          </a:p>
          <a:p>
            <a:pPr marL="457200" lvl="0" indent="-342900" rtl="0">
              <a:spcBef>
                <a:spcPts val="0"/>
              </a:spcBef>
              <a:buSzPct val="100000"/>
            </a:pPr>
            <a:r>
              <a:rPr lang="en-US" sz="1800"/>
              <a:t>Unlike mainstream management approaches, the overriding objective in servant leadership is not limited to getting employees to contribute to organizational goals. </a:t>
            </a:r>
          </a:p>
          <a:p>
            <a:pPr marL="457200" lvl="0" indent="-342900" rtl="0">
              <a:spcBef>
                <a:spcPts val="0"/>
              </a:spcBef>
              <a:buSzPct val="100000"/>
            </a:pPr>
            <a:r>
              <a:rPr lang="en-US" sz="1800"/>
              <a:t>Instead, servant leaders feel an obligation to their employees, customers, and the external community. </a:t>
            </a:r>
          </a:p>
          <a:p>
            <a:pPr marL="457200" lvl="0" indent="-342900">
              <a:spcBef>
                <a:spcPts val="0"/>
              </a:spcBef>
              <a:buSzPct val="100000"/>
            </a:pPr>
            <a:r>
              <a:rPr lang="en-US" sz="1800"/>
              <a:t>Employee happiness is seen as an end in itself, and servant leaders sometimes sacrifice their own well-being to help employees succeed.</a:t>
            </a:r>
          </a:p>
        </p:txBody>
      </p:sp>
      <p:sp>
        <p:nvSpPr>
          <p:cNvPr id="362" name="Shape 362"/>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24</a:t>
            </a:fld>
            <a:endParaRPr lang="en-US"/>
          </a:p>
        </p:txBody>
      </p:sp>
      <p:sp>
        <p:nvSpPr>
          <p:cNvPr id="363" name="Shape 363"/>
          <p:cNvSpPr txBox="1"/>
          <p:nvPr/>
        </p:nvSpPr>
        <p:spPr>
          <a:xfrm>
            <a:off x="3472950" y="57861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110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Shape 369"/>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sz="3600"/>
              <a:t>Leader-Member Exchange (LMX) Theory</a:t>
            </a:r>
          </a:p>
        </p:txBody>
      </p:sp>
      <p:sp>
        <p:nvSpPr>
          <p:cNvPr id="370" name="Shape 370"/>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42900" rtl="0">
              <a:spcBef>
                <a:spcPts val="0"/>
              </a:spcBef>
              <a:buSzPct val="100000"/>
            </a:pPr>
            <a:r>
              <a:rPr lang="en-US" sz="1800"/>
              <a:t>Leader-member exchange (LMX) theory proposes that the type of relationship leaders have with their followers (members of the organization) is the key to understanding how leaders influence employees.</a:t>
            </a:r>
          </a:p>
          <a:p>
            <a:pPr marL="0" lvl="0" indent="0" rtl="0">
              <a:spcBef>
                <a:spcPts val="0"/>
              </a:spcBef>
              <a:buNone/>
            </a:pPr>
            <a:endParaRPr sz="1800"/>
          </a:p>
          <a:p>
            <a:pPr marL="457200" lvl="0" indent="-342900" rtl="0">
              <a:spcBef>
                <a:spcPts val="0"/>
              </a:spcBef>
              <a:buSzPct val="100000"/>
            </a:pPr>
            <a:r>
              <a:rPr lang="en-US" sz="1800"/>
              <a:t>Leaders form different types of relationships with their employees. In high quality LMX relationships, the leader forms a trust-based relationship with the member. </a:t>
            </a:r>
          </a:p>
          <a:p>
            <a:pPr marL="0" lvl="0" indent="0" rtl="0">
              <a:spcBef>
                <a:spcPts val="0"/>
              </a:spcBef>
              <a:buNone/>
            </a:pPr>
            <a:endParaRPr sz="1800"/>
          </a:p>
          <a:p>
            <a:pPr marL="457200" lvl="0" indent="-342900">
              <a:spcBef>
                <a:spcPts val="0"/>
              </a:spcBef>
              <a:buSzPct val="100000"/>
            </a:pPr>
            <a:r>
              <a:rPr lang="en-US" sz="1800"/>
              <a:t>The leader and member like each other, help each other when needed, and respect each other.In these relationships, the leader and the member are each ready to go above and beyond their job descriptions to promote the other’s ability to succeed.</a:t>
            </a:r>
          </a:p>
        </p:txBody>
      </p:sp>
      <p:sp>
        <p:nvSpPr>
          <p:cNvPr id="371" name="Shape 371"/>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25</a:t>
            </a:fld>
            <a:endParaRPr lang="en-US"/>
          </a:p>
        </p:txBody>
      </p:sp>
      <p:sp>
        <p:nvSpPr>
          <p:cNvPr id="372" name="Shape 372"/>
          <p:cNvSpPr txBox="1"/>
          <p:nvPr/>
        </p:nvSpPr>
        <p:spPr>
          <a:xfrm>
            <a:off x="3472950" y="581197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110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Shape 37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Authentic Leadership</a:t>
            </a:r>
          </a:p>
        </p:txBody>
      </p:sp>
      <p:sp>
        <p:nvSpPr>
          <p:cNvPr id="379" name="Shape 379"/>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42900" rtl="0">
              <a:spcBef>
                <a:spcPts val="0"/>
              </a:spcBef>
              <a:buSzPct val="100000"/>
            </a:pPr>
            <a:r>
              <a:rPr lang="en-US" sz="1800"/>
              <a:t>Leaders have to be a lot of things to a lot of people. They operate within different structures, work with different types of people, and they have to be adaptable.</a:t>
            </a:r>
          </a:p>
          <a:p>
            <a:pPr marL="0" lvl="0" indent="0" rtl="0">
              <a:spcBef>
                <a:spcPts val="0"/>
              </a:spcBef>
              <a:buNone/>
            </a:pPr>
            <a:endParaRPr sz="1800"/>
          </a:p>
          <a:p>
            <a:pPr marL="457200" lvl="0" indent="-342900" rtl="0">
              <a:spcBef>
                <a:spcPts val="0"/>
              </a:spcBef>
              <a:buSzPct val="100000"/>
            </a:pPr>
            <a:r>
              <a:rPr lang="en-US" sz="1800"/>
              <a:t>At times, it may seem that a leader’s smartest strategy would be to act as a social chameleon, changing his or her style whenever doing so seems advantageous.</a:t>
            </a:r>
          </a:p>
          <a:p>
            <a:pPr marL="0" lvl="0" indent="0" rtl="0">
              <a:spcBef>
                <a:spcPts val="0"/>
              </a:spcBef>
              <a:buNone/>
            </a:pPr>
            <a:endParaRPr sz="1800"/>
          </a:p>
          <a:p>
            <a:pPr marL="457200" lvl="0" indent="-342900" rtl="0">
              <a:spcBef>
                <a:spcPts val="0"/>
              </a:spcBef>
              <a:buSzPct val="100000"/>
            </a:pPr>
            <a:r>
              <a:rPr lang="en-US" sz="1800"/>
              <a:t>But this would lose sight of the fact that effective leaders have to stay true to themselves. </a:t>
            </a:r>
          </a:p>
          <a:p>
            <a:pPr marL="0" lvl="0" indent="0" rtl="0">
              <a:spcBef>
                <a:spcPts val="0"/>
              </a:spcBef>
              <a:buNone/>
            </a:pPr>
            <a:endParaRPr sz="1800"/>
          </a:p>
          <a:p>
            <a:pPr marL="457200" lvl="0" indent="-342900" rtl="0">
              <a:spcBef>
                <a:spcPts val="0"/>
              </a:spcBef>
              <a:buSzPct val="100000"/>
            </a:pPr>
            <a:r>
              <a:rPr lang="en-US" sz="1800"/>
              <a:t>The authentic leadership approach embraces this value: Its key advice is “be yourself.” Think about it: We all have different backgrounds, different life experiences, and different role models. </a:t>
            </a:r>
          </a:p>
          <a:p>
            <a:pPr marL="0" lvl="0" indent="0">
              <a:spcBef>
                <a:spcPts val="0"/>
              </a:spcBef>
              <a:buNone/>
            </a:pPr>
            <a:endParaRPr sz="1800"/>
          </a:p>
        </p:txBody>
      </p:sp>
      <p:sp>
        <p:nvSpPr>
          <p:cNvPr id="380" name="Shape 38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26</a:t>
            </a:fld>
            <a:endParaRPr lang="en-US"/>
          </a:p>
        </p:txBody>
      </p:sp>
      <p:sp>
        <p:nvSpPr>
          <p:cNvPr id="381" name="Shape 381"/>
          <p:cNvSpPr txBox="1"/>
          <p:nvPr/>
        </p:nvSpPr>
        <p:spPr>
          <a:xfrm>
            <a:off x="3472950" y="57972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110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Shape 38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a:t>
            </a:r>
          </a:p>
        </p:txBody>
      </p:sp>
      <p:sp>
        <p:nvSpPr>
          <p:cNvPr id="388" name="Shape 388"/>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buAutoNum type="arabicPeriod"/>
            </a:pPr>
            <a:r>
              <a:rPr lang="en-US" sz="1800"/>
              <a:t>What are the characteristics of transformational leaders? Are transformational leaders more effective than transactional leaders? </a:t>
            </a:r>
          </a:p>
          <a:p>
            <a:pPr marL="457200" lvl="0" indent="-342900" rtl="0">
              <a:spcBef>
                <a:spcPts val="0"/>
              </a:spcBef>
              <a:buSzPct val="100000"/>
              <a:buAutoNum type="arabicPeriod"/>
            </a:pPr>
            <a:r>
              <a:rPr lang="en-US" sz="1800"/>
              <a:t>What is charisma? What are the advantages and disadvantages of charismatic leadership? Should organizations look for charismatic leaders when selecting managers?</a:t>
            </a:r>
          </a:p>
          <a:p>
            <a:pPr marL="457200" lvl="0" indent="-342900" rtl="0">
              <a:spcBef>
                <a:spcPts val="0"/>
              </a:spcBef>
              <a:buSzPct val="100000"/>
              <a:buAutoNum type="arabicPeriod"/>
            </a:pPr>
            <a:r>
              <a:rPr lang="en-US" sz="1800"/>
              <a:t>What are the differences (if any) between a leader having a high-quality exchange with employees and being friends with employees?</a:t>
            </a:r>
          </a:p>
          <a:p>
            <a:pPr marL="457200" lvl="0" indent="-342900" rtl="0">
              <a:spcBef>
                <a:spcPts val="0"/>
              </a:spcBef>
              <a:buSzPct val="100000"/>
              <a:buAutoNum type="arabicPeriod"/>
            </a:pPr>
            <a:r>
              <a:rPr lang="en-US" sz="1800"/>
              <a:t>What does it mean to be a servant leader? Do you know any leaders whose style resembles servant leaders? What are the advantages of adopting such a leadership style? </a:t>
            </a:r>
          </a:p>
          <a:p>
            <a:pPr marL="457200" lvl="0" indent="-342900">
              <a:spcBef>
                <a:spcPts val="0"/>
              </a:spcBef>
              <a:buSzPct val="100000"/>
              <a:buAutoNum type="arabicPeriod"/>
            </a:pPr>
            <a:r>
              <a:rPr lang="en-US" sz="1800"/>
              <a:t>What does it mean to be an authentic leader? How would such a style be developed? </a:t>
            </a:r>
          </a:p>
        </p:txBody>
      </p:sp>
      <p:sp>
        <p:nvSpPr>
          <p:cNvPr id="389" name="Shape 38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27</a:t>
            </a:fld>
            <a:endParaRPr lang="en-US"/>
          </a:p>
        </p:txBody>
      </p:sp>
      <p:sp>
        <p:nvSpPr>
          <p:cNvPr id="390" name="Shape 390"/>
          <p:cNvSpPr txBox="1"/>
          <p:nvPr/>
        </p:nvSpPr>
        <p:spPr>
          <a:xfrm>
            <a:off x="3472950" y="5797225"/>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110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Shape 395"/>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Leadership and </a:t>
            </a:r>
            <a:r>
              <a:rPr lang="en-US" sz="4400" b="1" i="0" u="none" strike="noStrike" cap="none">
                <a:solidFill>
                  <a:srgbClr val="262626"/>
                </a:solidFill>
                <a:latin typeface="Garamond"/>
                <a:ea typeface="Garamond"/>
                <a:cs typeface="Garamond"/>
                <a:sym typeface="Garamond"/>
              </a:rPr>
              <a:t>Ethics</a:t>
            </a:r>
          </a:p>
        </p:txBody>
      </p:sp>
      <p:sp>
        <p:nvSpPr>
          <p:cNvPr id="396" name="Shape 396"/>
          <p:cNvSpPr txBox="1">
            <a:spLocks noGrp="1"/>
          </p:cNvSpPr>
          <p:nvPr>
            <p:ph type="body" idx="1"/>
          </p:nvPr>
        </p:nvSpPr>
        <p:spPr>
          <a:xfrm>
            <a:off x="1295400" y="2519989"/>
            <a:ext cx="9601200" cy="3355800"/>
          </a:xfrm>
          <a:prstGeom prst="rect">
            <a:avLst/>
          </a:prstGeom>
          <a:noFill/>
          <a:ln>
            <a:noFill/>
          </a:ln>
        </p:spPr>
        <p:txBody>
          <a:bodyPr lIns="91425" tIns="45700" rIns="91425" bIns="45700" anchor="t" anchorCtr="0">
            <a:noAutofit/>
          </a:bodyPr>
          <a:lstStyle/>
          <a:p>
            <a:pPr marL="457200" marR="0" lvl="0" indent="-342900" algn="l" rtl="0">
              <a:spcBef>
                <a:spcPts val="1160"/>
              </a:spcBef>
              <a:spcAft>
                <a:spcPts val="0"/>
              </a:spcAft>
              <a:buSzPct val="100000"/>
              <a:buFont typeface="Garamond"/>
            </a:pPr>
            <a:r>
              <a:rPr lang="en-US" sz="1800"/>
              <a:t>As some organizations suffer the consequences of ethical crises that put them out of business or damage their reputations, the role of leadership as a driver of ethical behavior is receiving a lot of scholarly attention as well as acknowledgement in the popular press. </a:t>
            </a:r>
          </a:p>
          <a:p>
            <a:pPr marL="457200" marR="0" lvl="0" indent="-342900" algn="l" rtl="0">
              <a:spcBef>
                <a:spcPts val="1160"/>
              </a:spcBef>
              <a:spcAft>
                <a:spcPts val="0"/>
              </a:spcAft>
              <a:buSzPct val="100000"/>
            </a:pPr>
            <a:r>
              <a:rPr lang="en-US" sz="1800"/>
              <a:t>Ethical decisions are complex and, even to people who are motivated to do the right thing, the moral component of a decision may not be obvious. </a:t>
            </a:r>
          </a:p>
          <a:p>
            <a:pPr marL="457200" marR="0" lvl="0" indent="-342900" algn="l" rtl="0">
              <a:spcBef>
                <a:spcPts val="1160"/>
              </a:spcBef>
              <a:spcAft>
                <a:spcPts val="0"/>
              </a:spcAft>
              <a:buSzPct val="100000"/>
            </a:pPr>
            <a:r>
              <a:rPr lang="en-US" sz="1800"/>
              <a:t> Therefore, employees often look to role models, influential people, and their managers for guidance in how to behave.</a:t>
            </a:r>
          </a:p>
          <a:p>
            <a:pPr marL="457200" marR="0" lvl="0" indent="-342900" algn="l" rtl="0">
              <a:spcBef>
                <a:spcPts val="1160"/>
              </a:spcBef>
              <a:spcAft>
                <a:spcPts val="0"/>
              </a:spcAft>
              <a:buSzPct val="100000"/>
            </a:pPr>
            <a:r>
              <a:rPr lang="en-US" sz="1800"/>
              <a:t>Unfortunately, research shows that people tend to follow leaders or other authority figures even when doing so can put others at risk. </a:t>
            </a:r>
          </a:p>
          <a:p>
            <a:pPr marL="457200" marR="0" lvl="0" indent="-342900" algn="l" rtl="0">
              <a:spcBef>
                <a:spcPts val="1160"/>
              </a:spcBef>
              <a:spcAft>
                <a:spcPts val="0"/>
              </a:spcAft>
              <a:buSzPct val="100000"/>
            </a:pPr>
            <a:r>
              <a:rPr lang="en-US" sz="1800"/>
              <a:t> The famous Milgram experiments support this point. </a:t>
            </a:r>
          </a:p>
        </p:txBody>
      </p:sp>
      <p:sp>
        <p:nvSpPr>
          <p:cNvPr id="397" name="Shape 397"/>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28</a:t>
            </a:fld>
            <a:endParaRPr lang="en-US" sz="1000" b="0" i="0">
              <a:solidFill>
                <a:schemeClr val="dk1"/>
              </a:solidFill>
              <a:latin typeface="Garamond"/>
              <a:ea typeface="Garamond"/>
              <a:cs typeface="Garamond"/>
              <a:sym typeface="Garamond"/>
            </a:endParaRPr>
          </a:p>
        </p:txBody>
      </p:sp>
      <p:sp>
        <p:nvSpPr>
          <p:cNvPr id="398" name="Shape 398"/>
          <p:cNvSpPr txBox="1">
            <a:spLocks noGrp="1"/>
          </p:cNvSpPr>
          <p:nvPr>
            <p:ph type="ftr" idx="11"/>
          </p:nvPr>
        </p:nvSpPr>
        <p:spPr>
          <a:xfrm>
            <a:off x="3769607" y="5875882"/>
            <a:ext cx="4816800" cy="2328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02"/>
        <p:cNvGrpSpPr/>
        <p:nvPr/>
      </p:nvGrpSpPr>
      <p:grpSpPr>
        <a:xfrm>
          <a:off x="0" y="0"/>
          <a:ext cx="0" cy="0"/>
          <a:chOff x="0" y="0"/>
          <a:chExt cx="0" cy="0"/>
        </a:xfrm>
      </p:grpSpPr>
      <p:sp>
        <p:nvSpPr>
          <p:cNvPr id="403" name="Shape 403"/>
          <p:cNvSpPr txBox="1">
            <a:spLocks noGrp="1"/>
          </p:cNvSpPr>
          <p:nvPr>
            <p:ph type="title"/>
          </p:nvPr>
        </p:nvSpPr>
        <p:spPr>
          <a:xfrm>
            <a:off x="1152196" y="1129276"/>
            <a:ext cx="9744400"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Leadership around the Globe</a:t>
            </a:r>
          </a:p>
        </p:txBody>
      </p:sp>
      <p:sp>
        <p:nvSpPr>
          <p:cNvPr id="404" name="Shape 404"/>
          <p:cNvSpPr txBox="1">
            <a:spLocks noGrp="1"/>
          </p:cNvSpPr>
          <p:nvPr>
            <p:ph type="body" idx="1"/>
          </p:nvPr>
        </p:nvSpPr>
        <p:spPr>
          <a:xfrm>
            <a:off x="1223800" y="2598825"/>
            <a:ext cx="9601200" cy="2993100"/>
          </a:xfrm>
          <a:prstGeom prst="rect">
            <a:avLst/>
          </a:prstGeom>
          <a:noFill/>
          <a:ln>
            <a:noFill/>
          </a:ln>
        </p:spPr>
        <p:txBody>
          <a:bodyPr lIns="91425" tIns="45700" rIns="91425" bIns="45700" anchor="t" anchorCtr="0">
            <a:noAutofit/>
          </a:bodyPr>
          <a:lstStyle/>
          <a:p>
            <a:pPr marL="457200" marR="0" lvl="0" indent="-342900" algn="l" rtl="0">
              <a:spcBef>
                <a:spcPts val="1000"/>
              </a:spcBef>
              <a:spcAft>
                <a:spcPts val="0"/>
              </a:spcAft>
              <a:buSzPct val="100000"/>
            </a:pPr>
            <a:r>
              <a:rPr lang="en-US" sz="1800"/>
              <a:t>Is leadership universal? This is a critical question given the amount of international activity in the world. </a:t>
            </a:r>
          </a:p>
          <a:p>
            <a:pPr marL="457200" marR="0" lvl="0" indent="-342900" algn="l" rtl="0">
              <a:spcBef>
                <a:spcPts val="1000"/>
              </a:spcBef>
              <a:spcAft>
                <a:spcPts val="0"/>
              </a:spcAft>
              <a:buSzPct val="100000"/>
            </a:pPr>
            <a:r>
              <a:rPr lang="en-US" sz="1800"/>
              <a:t>Companies that have branches in different countries often send expatriates to manage the operations. </a:t>
            </a:r>
          </a:p>
          <a:p>
            <a:pPr marL="457200" marR="0" lvl="0" indent="-342900" algn="l" rtl="0">
              <a:spcBef>
                <a:spcPts val="1000"/>
              </a:spcBef>
              <a:spcAft>
                <a:spcPts val="0"/>
              </a:spcAft>
              <a:buSzPct val="100000"/>
            </a:pPr>
            <a:r>
              <a:rPr lang="en-US" sz="1800"/>
              <a:t>These expatriates are people who have demonstrated leadership skills at home, but will these same skills work in the host country?</a:t>
            </a:r>
          </a:p>
          <a:p>
            <a:pPr marL="457200" marR="0" lvl="0" indent="-342900" algn="l" rtl="0">
              <a:spcBef>
                <a:spcPts val="1000"/>
              </a:spcBef>
              <a:spcAft>
                <a:spcPts val="0"/>
              </a:spcAft>
              <a:buSzPct val="100000"/>
            </a:pPr>
            <a:r>
              <a:rPr lang="en-US" sz="1800"/>
              <a:t>Unfortunately, this question has not yet been fully answered. All the leadership theories that we describe in this chapter are U.S.-based. </a:t>
            </a:r>
          </a:p>
          <a:p>
            <a:pPr marL="457200" marR="0" lvl="0" indent="-342900" algn="l" rtl="0">
              <a:spcBef>
                <a:spcPts val="1000"/>
              </a:spcBef>
              <a:spcAft>
                <a:spcPts val="0"/>
              </a:spcAft>
              <a:buSzPct val="100000"/>
            </a:pPr>
            <a:r>
              <a:rPr lang="en-US" sz="1800"/>
              <a:t>Moreover, around 98% of all leadership research has been conducted in the United States and other western nations. </a:t>
            </a:r>
          </a:p>
        </p:txBody>
      </p:sp>
      <p:sp>
        <p:nvSpPr>
          <p:cNvPr id="405" name="Shape 405"/>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29</a:t>
            </a:fld>
            <a:endParaRPr lang="en-US" sz="1000" b="0" i="0">
              <a:solidFill>
                <a:schemeClr val="dk1"/>
              </a:solidFill>
              <a:latin typeface="Garamond"/>
              <a:ea typeface="Garamond"/>
              <a:cs typeface="Garamond"/>
              <a:sym typeface="Garamond"/>
            </a:endParaRPr>
          </a:p>
        </p:txBody>
      </p:sp>
      <p:sp>
        <p:nvSpPr>
          <p:cNvPr id="406" name="Shape 406"/>
          <p:cNvSpPr txBox="1">
            <a:spLocks noGrp="1"/>
          </p:cNvSpPr>
          <p:nvPr>
            <p:ph type="ftr" idx="11"/>
          </p:nvPr>
        </p:nvSpPr>
        <p:spPr>
          <a:xfrm>
            <a:off x="3687632" y="5852582"/>
            <a:ext cx="4816733" cy="232832"/>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1426776" y="1049866"/>
            <a:ext cx="9469820" cy="1320800"/>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 Trait Approaches to Leadership</a:t>
            </a:r>
          </a:p>
        </p:txBody>
      </p:sp>
      <p:sp>
        <p:nvSpPr>
          <p:cNvPr id="172" name="Shape 172"/>
          <p:cNvSpPr txBox="1">
            <a:spLocks noGrp="1"/>
          </p:cNvSpPr>
          <p:nvPr>
            <p:ph type="body" idx="1"/>
          </p:nvPr>
        </p:nvSpPr>
        <p:spPr>
          <a:xfrm>
            <a:off x="1295400" y="2295100"/>
            <a:ext cx="9601200" cy="3580800"/>
          </a:xfrm>
          <a:prstGeom prst="rect">
            <a:avLst/>
          </a:prstGeom>
          <a:noFill/>
          <a:ln>
            <a:noFill/>
          </a:ln>
        </p:spPr>
        <p:txBody>
          <a:bodyPr lIns="91425" tIns="45700" rIns="91425" bIns="45700" anchor="t" anchorCtr="0">
            <a:noAutofit/>
          </a:bodyPr>
          <a:lstStyle/>
          <a:p>
            <a:pPr marL="0" marR="0" lvl="0" indent="0" algn="l" rtl="0">
              <a:spcBef>
                <a:spcPts val="880"/>
              </a:spcBef>
              <a:spcAft>
                <a:spcPts val="0"/>
              </a:spcAft>
              <a:buNone/>
            </a:pPr>
            <a:r>
              <a:rPr lang="en-US"/>
              <a:t>Who Is a Leader?</a:t>
            </a:r>
          </a:p>
          <a:p>
            <a:pPr marL="457200" marR="0" lvl="0" indent="-330200" algn="l" rtl="0">
              <a:spcBef>
                <a:spcPts val="880"/>
              </a:spcBef>
              <a:spcAft>
                <a:spcPts val="0"/>
              </a:spcAft>
              <a:buSzPct val="100000"/>
            </a:pPr>
            <a:r>
              <a:rPr lang="en-US" sz="1600"/>
              <a:t>The person who leads or commands a group, or country. </a:t>
            </a:r>
          </a:p>
          <a:p>
            <a:pPr marL="0" marR="0" lvl="0" indent="0" algn="l" rtl="0">
              <a:spcBef>
                <a:spcPts val="880"/>
              </a:spcBef>
              <a:spcAft>
                <a:spcPts val="0"/>
              </a:spcAft>
              <a:buNone/>
            </a:pPr>
            <a:endParaRPr sz="1600"/>
          </a:p>
          <a:p>
            <a:pPr marL="457200" marR="0" lvl="0" indent="-330200" algn="l" rtl="0">
              <a:spcBef>
                <a:spcPts val="880"/>
              </a:spcBef>
              <a:spcAft>
                <a:spcPts val="0"/>
              </a:spcAft>
              <a:buSzPct val="100000"/>
            </a:pPr>
            <a:r>
              <a:rPr lang="en-US" sz="1600"/>
              <a:t>The earliest approach to the study of leadership sought to identify a set of traits that distinguished leaders from nonleaders. </a:t>
            </a:r>
          </a:p>
          <a:p>
            <a:pPr marL="0" marR="0" lvl="0" indent="0" algn="l" rtl="0">
              <a:spcBef>
                <a:spcPts val="880"/>
              </a:spcBef>
              <a:spcAft>
                <a:spcPts val="0"/>
              </a:spcAft>
              <a:buNone/>
            </a:pPr>
            <a:endParaRPr sz="1600"/>
          </a:p>
          <a:p>
            <a:pPr marL="457200" marR="0" lvl="0" indent="-330200" algn="l" rtl="0">
              <a:spcBef>
                <a:spcPts val="880"/>
              </a:spcBef>
              <a:spcAft>
                <a:spcPts val="0"/>
              </a:spcAft>
              <a:buSzPct val="100000"/>
            </a:pPr>
            <a:r>
              <a:rPr lang="en-US" sz="1600"/>
              <a:t>What were the personality characteristics and the physical and psychological attributes of people who are viewed as leaders?</a:t>
            </a:r>
          </a:p>
          <a:p>
            <a:pPr marL="0" marR="0" lvl="0" indent="0" algn="l" rtl="0">
              <a:spcBef>
                <a:spcPts val="880"/>
              </a:spcBef>
              <a:spcAft>
                <a:spcPts val="0"/>
              </a:spcAft>
              <a:buNone/>
            </a:pPr>
            <a:endParaRPr sz="1600"/>
          </a:p>
          <a:p>
            <a:pPr marL="457200" marR="0" lvl="0" indent="-330200" algn="l" rtl="0">
              <a:spcBef>
                <a:spcPts val="880"/>
              </a:spcBef>
              <a:spcAft>
                <a:spcPts val="0"/>
              </a:spcAft>
              <a:buSzPct val="100000"/>
            </a:pPr>
            <a:r>
              <a:rPr lang="en-US" sz="1600"/>
              <a:t> Because of the problems in measurement of personality traits at the time, different studies used different measures. </a:t>
            </a:r>
          </a:p>
        </p:txBody>
      </p:sp>
      <p:sp>
        <p:nvSpPr>
          <p:cNvPr id="173" name="Shape 173"/>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3</a:t>
            </a:fld>
            <a:endParaRPr lang="en-US" sz="1000" b="0" i="0" u="none" strike="noStrike" cap="none">
              <a:solidFill>
                <a:schemeClr val="dk1"/>
              </a:solidFill>
              <a:latin typeface="Garamond"/>
              <a:ea typeface="Garamond"/>
              <a:cs typeface="Garamond"/>
              <a:sym typeface="Garamond"/>
            </a:endParaRPr>
          </a:p>
        </p:txBody>
      </p:sp>
      <p:sp>
        <p:nvSpPr>
          <p:cNvPr id="174" name="Shape 174"/>
          <p:cNvSpPr txBox="1">
            <a:spLocks noGrp="1"/>
          </p:cNvSpPr>
          <p:nvPr>
            <p:ph type="ftr" idx="11"/>
          </p:nvPr>
        </p:nvSpPr>
        <p:spPr>
          <a:xfrm>
            <a:off x="3687600" y="6129415"/>
            <a:ext cx="4816800" cy="819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Shape 411"/>
          <p:cNvSpPr txBox="1">
            <a:spLocks noGrp="1"/>
          </p:cNvSpPr>
          <p:nvPr>
            <p:ph type="body" idx="1"/>
          </p:nvPr>
        </p:nvSpPr>
        <p:spPr>
          <a:xfrm>
            <a:off x="1215250" y="2375450"/>
            <a:ext cx="9761400" cy="3593700"/>
          </a:xfrm>
          <a:prstGeom prst="rect">
            <a:avLst/>
          </a:prstGeom>
          <a:noFill/>
          <a:ln>
            <a:noFill/>
          </a:ln>
        </p:spPr>
        <p:txBody>
          <a:bodyPr lIns="91425" tIns="45700" rIns="91425" bIns="45700" anchor="t" anchorCtr="0">
            <a:noAutofit/>
          </a:bodyPr>
          <a:lstStyle/>
          <a:p>
            <a:pPr marL="285750" marR="0" lvl="0" indent="-285750" algn="l" rtl="0">
              <a:lnSpc>
                <a:spcPct val="90000"/>
              </a:lnSpc>
              <a:spcBef>
                <a:spcPts val="960"/>
              </a:spcBef>
              <a:spcAft>
                <a:spcPts val="0"/>
              </a:spcAft>
              <a:buClr>
                <a:schemeClr val="accent1"/>
              </a:buClr>
              <a:buSzPct val="115000"/>
              <a:buFont typeface="Arial"/>
              <a:buChar char="•"/>
            </a:pPr>
            <a:r>
              <a:rPr lang="en-US" sz="1800"/>
              <a:t>In this chapter we have reviewed the most influential leadership theories. Trait approaches identify the characteristics required to be perceived as a leader and to be successful in the role. </a:t>
            </a:r>
          </a:p>
          <a:p>
            <a:pPr marL="285750" marR="0" lvl="0" indent="-268605" algn="l" rtl="0">
              <a:lnSpc>
                <a:spcPct val="90000"/>
              </a:lnSpc>
              <a:spcBef>
                <a:spcPts val="960"/>
              </a:spcBef>
              <a:spcAft>
                <a:spcPts val="0"/>
              </a:spcAft>
              <a:buClr>
                <a:schemeClr val="accent1"/>
              </a:buClr>
              <a:buSzPct val="100000"/>
              <a:buFont typeface="Arial"/>
              <a:buChar char="•"/>
            </a:pPr>
            <a:r>
              <a:rPr lang="en-US" sz="1800"/>
              <a:t>Intelligence, extraversion, conscientiousness, openness to experience, and integrity seem to be leadership traits. Behavioral approaches identify the types of behaviors leaders demonstrate. </a:t>
            </a:r>
          </a:p>
          <a:p>
            <a:pPr marL="285750" marR="0" lvl="0" indent="-268605" algn="l" rtl="0">
              <a:lnSpc>
                <a:spcPct val="90000"/>
              </a:lnSpc>
              <a:spcBef>
                <a:spcPts val="960"/>
              </a:spcBef>
              <a:spcAft>
                <a:spcPts val="0"/>
              </a:spcAft>
              <a:buClr>
                <a:schemeClr val="accent1"/>
              </a:buClr>
              <a:buSzPct val="100000"/>
              <a:buFont typeface="Arial"/>
              <a:buChar char="•"/>
            </a:pPr>
            <a:r>
              <a:rPr lang="en-US" sz="1800"/>
              <a:t>Both trait and behavioral approaches suffered from a failure to pay attention to the context in which leadership occurs, which led to the development of contingency approaches. </a:t>
            </a:r>
          </a:p>
          <a:p>
            <a:pPr marL="285750" marR="0" lvl="0" indent="-268605" algn="l" rtl="0">
              <a:lnSpc>
                <a:spcPct val="90000"/>
              </a:lnSpc>
              <a:spcBef>
                <a:spcPts val="960"/>
              </a:spcBef>
              <a:spcAft>
                <a:spcPts val="0"/>
              </a:spcAft>
              <a:buClr>
                <a:schemeClr val="accent1"/>
              </a:buClr>
              <a:buSzPct val="100000"/>
              <a:buFont typeface="Arial"/>
              <a:buChar char="•"/>
            </a:pPr>
            <a:r>
              <a:rPr lang="en-US" sz="1800"/>
              <a:t>Recently, ethics became an explicit focus of leadership theories such as servant leadership and authentic leadership. </a:t>
            </a:r>
          </a:p>
          <a:p>
            <a:pPr marL="285750" marR="0" lvl="0" indent="-268605" algn="l" rtl="0">
              <a:lnSpc>
                <a:spcPct val="90000"/>
              </a:lnSpc>
              <a:spcBef>
                <a:spcPts val="960"/>
              </a:spcBef>
              <a:spcAft>
                <a:spcPts val="0"/>
              </a:spcAft>
              <a:buClr>
                <a:schemeClr val="accent1"/>
              </a:buClr>
              <a:buSzPct val="100000"/>
              <a:buFont typeface="Arial"/>
              <a:buChar char="•"/>
            </a:pPr>
            <a:r>
              <a:rPr lang="en-US" sz="1800"/>
              <a:t>It seems that being conscious of one’s style and making sure that leaders demonstrate the behaviors that address employee, organizational, and stakeholder needs are important and require flexibility on the part of leaders. </a:t>
            </a:r>
          </a:p>
        </p:txBody>
      </p:sp>
      <p:sp>
        <p:nvSpPr>
          <p:cNvPr id="412" name="Shape 412"/>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a:solidFill>
                  <a:schemeClr val="dk1"/>
                </a:solidFill>
                <a:latin typeface="Garamond"/>
                <a:ea typeface="Garamond"/>
                <a:cs typeface="Garamond"/>
                <a:sym typeface="Garamond"/>
              </a:rPr>
              <a:t>30</a:t>
            </a:fld>
            <a:endParaRPr lang="en-US" sz="1000" b="0" i="0">
              <a:solidFill>
                <a:schemeClr val="dk1"/>
              </a:solidFill>
              <a:latin typeface="Garamond"/>
              <a:ea typeface="Garamond"/>
              <a:cs typeface="Garamond"/>
              <a:sym typeface="Garamond"/>
            </a:endParaRPr>
          </a:p>
        </p:txBody>
      </p:sp>
      <p:sp>
        <p:nvSpPr>
          <p:cNvPr id="413" name="Shape 413"/>
          <p:cNvSpPr txBox="1">
            <a:spLocks noGrp="1"/>
          </p:cNvSpPr>
          <p:nvPr>
            <p:ph type="ftr" idx="11"/>
          </p:nvPr>
        </p:nvSpPr>
        <p:spPr>
          <a:xfrm>
            <a:off x="3687600" y="6131994"/>
            <a:ext cx="4816800" cy="1164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
        <p:nvSpPr>
          <p:cNvPr id="414" name="Shape 414"/>
          <p:cNvSpPr txBox="1">
            <a:spLocks noGrp="1"/>
          </p:cNvSpPr>
          <p:nvPr>
            <p:ph type="title"/>
          </p:nvPr>
        </p:nvSpPr>
        <p:spPr>
          <a:xfrm>
            <a:off x="1295401" y="1071587"/>
            <a:ext cx="9601196" cy="1303867"/>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sz="4400" b="1" i="0" u="none" strike="noStrike" cap="none">
                <a:solidFill>
                  <a:srgbClr val="262626"/>
                </a:solidFill>
                <a:latin typeface="Garamond"/>
                <a:ea typeface="Garamond"/>
                <a:cs typeface="Garamond"/>
                <a:sym typeface="Garamond"/>
              </a:rPr>
              <a:t>Chapter Summary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1399916" y="1083441"/>
            <a:ext cx="9496680" cy="1320800"/>
          </a:xfrm>
          <a:prstGeom prst="rect">
            <a:avLst/>
          </a:prstGeom>
          <a:noFill/>
          <a:ln>
            <a:noFill/>
          </a:ln>
        </p:spPr>
        <p:txBody>
          <a:bodyPr lIns="91425" tIns="45700" rIns="91425" bIns="45700" anchor="ctr" anchorCtr="0">
            <a:noAutofit/>
          </a:bodyPr>
          <a:lstStyle/>
          <a:p>
            <a:pPr marL="0" marR="0" lvl="0" indent="0" algn="ctr" rtl="0">
              <a:spcBef>
                <a:spcPts val="0"/>
              </a:spcBef>
              <a:buClr>
                <a:srgbClr val="262626"/>
              </a:buClr>
              <a:buSzPct val="25000"/>
              <a:buFont typeface="Garamond"/>
              <a:buNone/>
            </a:pPr>
            <a:r>
              <a:rPr lang="en-US" b="1"/>
              <a:t>Intelligence</a:t>
            </a:r>
          </a:p>
        </p:txBody>
      </p:sp>
      <p:sp>
        <p:nvSpPr>
          <p:cNvPr id="180" name="Shape 180"/>
          <p:cNvSpPr txBox="1">
            <a:spLocks noGrp="1"/>
          </p:cNvSpPr>
          <p:nvPr>
            <p:ph type="body" idx="1"/>
          </p:nvPr>
        </p:nvSpPr>
        <p:spPr>
          <a:xfrm>
            <a:off x="1295400" y="2556932"/>
            <a:ext cx="9601196" cy="3318936"/>
          </a:xfrm>
          <a:prstGeom prst="rect">
            <a:avLst/>
          </a:prstGeom>
          <a:noFill/>
          <a:ln>
            <a:noFill/>
          </a:ln>
        </p:spPr>
        <p:txBody>
          <a:bodyPr lIns="91425" tIns="45700" rIns="91425" bIns="45700" anchor="t" anchorCtr="0">
            <a:noAutofit/>
          </a:bodyPr>
          <a:lstStyle/>
          <a:p>
            <a:pPr marL="285750" marR="0" lvl="0" indent="-224790" algn="l" rtl="0">
              <a:spcBef>
                <a:spcPts val="1080"/>
              </a:spcBef>
              <a:spcAft>
                <a:spcPts val="0"/>
              </a:spcAft>
              <a:buClr>
                <a:schemeClr val="accent1"/>
              </a:buClr>
              <a:buSzPct val="100000"/>
              <a:buFont typeface="Arial"/>
              <a:buChar char="•"/>
            </a:pPr>
            <a:r>
              <a:rPr lang="en-US" sz="1800"/>
              <a:t>General mental ability, which psychologists refer to as “g” and which is often called “IQ” in everyday language, has been related to a person’s emerging as a leader within a group. </a:t>
            </a:r>
          </a:p>
          <a:p>
            <a:pPr marL="285750" marR="0" lvl="0" indent="-224790" algn="l" rtl="0">
              <a:spcBef>
                <a:spcPts val="1080"/>
              </a:spcBef>
              <a:spcAft>
                <a:spcPts val="0"/>
              </a:spcAft>
              <a:buClr>
                <a:schemeClr val="accent1"/>
              </a:buClr>
              <a:buSzPct val="100000"/>
              <a:buFont typeface="Arial"/>
              <a:buChar char="•"/>
            </a:pPr>
            <a:r>
              <a:rPr lang="en-US" sz="1800"/>
              <a:t>Specifically, people who have high mental abilities are more likely to be viewed as leaders in their environment.</a:t>
            </a:r>
          </a:p>
          <a:p>
            <a:pPr marL="285750" marR="0" lvl="0" indent="-224790" algn="l" rtl="0">
              <a:spcBef>
                <a:spcPts val="1080"/>
              </a:spcBef>
              <a:spcAft>
                <a:spcPts val="0"/>
              </a:spcAft>
              <a:buClr>
                <a:schemeClr val="accent1"/>
              </a:buClr>
              <a:buSzPct val="100000"/>
              <a:buFont typeface="Arial"/>
              <a:buChar char="•"/>
            </a:pPr>
            <a:r>
              <a:rPr lang="en-US" sz="1800"/>
              <a:t>We should caution, though, that intelligence is a positive but modest predictor of leadership, and when actual intelligence is measured with paper-and-pencil tests, its relationship to leadership is a bit weaker compared to when intelligence is defined as the perceived intelligence of a leader.</a:t>
            </a:r>
          </a:p>
          <a:p>
            <a:pPr marL="285750" marR="0" lvl="0" indent="-224790" algn="l" rtl="0">
              <a:spcBef>
                <a:spcPts val="1080"/>
              </a:spcBef>
              <a:spcAft>
                <a:spcPts val="0"/>
              </a:spcAft>
              <a:buClr>
                <a:schemeClr val="accent1"/>
              </a:buClr>
              <a:buSzPct val="100000"/>
              <a:buFont typeface="Arial"/>
              <a:buChar char="•"/>
            </a:pPr>
            <a:r>
              <a:rPr lang="en-US" sz="1800"/>
              <a:t>According to Goleman, what differentiates effective leaders from ineffective ones becomes their ability to control their own emotions and understand other people’s emotions, their internal motivation, and their social skills.</a:t>
            </a:r>
          </a:p>
        </p:txBody>
      </p:sp>
      <p:sp>
        <p:nvSpPr>
          <p:cNvPr id="181" name="Shape 181"/>
          <p:cNvSpPr txBox="1">
            <a:spLocks noGrp="1"/>
          </p:cNvSpPr>
          <p:nvPr>
            <p:ph type="sldNum" idx="12"/>
          </p:nvPr>
        </p:nvSpPr>
        <p:spPr>
          <a:xfrm>
            <a:off x="10353900" y="5969000"/>
            <a:ext cx="542696" cy="27939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00" b="0" i="0" u="none" strike="noStrike" cap="none">
                <a:solidFill>
                  <a:schemeClr val="dk1"/>
                </a:solidFill>
                <a:latin typeface="Garamond"/>
                <a:ea typeface="Garamond"/>
                <a:cs typeface="Garamond"/>
                <a:sym typeface="Garamond"/>
              </a:rPr>
              <a:t>4</a:t>
            </a:fld>
            <a:endParaRPr lang="en-US" sz="1000" b="0" i="0" u="none" strike="noStrike" cap="none">
              <a:solidFill>
                <a:schemeClr val="dk1"/>
              </a:solidFill>
              <a:latin typeface="Garamond"/>
              <a:ea typeface="Garamond"/>
              <a:cs typeface="Garamond"/>
              <a:sym typeface="Garamond"/>
            </a:endParaRPr>
          </a:p>
        </p:txBody>
      </p:sp>
      <p:sp>
        <p:nvSpPr>
          <p:cNvPr id="182" name="Shape 182"/>
          <p:cNvSpPr txBox="1">
            <a:spLocks noGrp="1"/>
          </p:cNvSpPr>
          <p:nvPr>
            <p:ph type="ftr" idx="11"/>
          </p:nvPr>
        </p:nvSpPr>
        <p:spPr>
          <a:xfrm>
            <a:off x="3739862" y="6191395"/>
            <a:ext cx="4816800" cy="57000"/>
          </a:xfrm>
          <a:prstGeom prst="rect">
            <a:avLst/>
          </a:prstGeom>
          <a:noFill/>
          <a:ln>
            <a:noFill/>
          </a:ln>
        </p:spPr>
        <p:txBody>
          <a:bodyPr lIns="91425" tIns="45700" rIns="91425" bIns="45700" anchor="ctr" anchorCtr="0">
            <a:noAutofit/>
          </a:bodyPr>
          <a:lstStyle/>
          <a:p>
            <a:pPr lvl="0" rtl="0">
              <a:spcBef>
                <a:spcPts val="0"/>
              </a:spcBef>
              <a:buClr>
                <a:schemeClr val="dk1"/>
              </a:buClr>
              <a:buSzPct val="25000"/>
              <a:buFont typeface="Arial"/>
              <a:buNone/>
            </a:pPr>
            <a:r>
              <a:rPr lang="en-US"/>
              <a:t>Westover, Strategic Oganizational behavior, Copyright © 2017 by HCI Press</a:t>
            </a:r>
            <a:br>
              <a:rPr lang="en-US"/>
            </a:br>
            <a:endParaRPr lang="en-US"/>
          </a:p>
          <a:p>
            <a:pPr marL="0" marR="0" lvl="0" indent="0" algn="l" rtl="0">
              <a:spcBef>
                <a:spcPts val="0"/>
              </a:spcBef>
              <a:buSzPct val="25000"/>
              <a:buNone/>
            </a:pPr>
            <a:endParaRPr sz="12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Big 5 Personality Traits</a:t>
            </a:r>
          </a:p>
        </p:txBody>
      </p:sp>
      <p:sp>
        <p:nvSpPr>
          <p:cNvPr id="189" name="Shape 189"/>
          <p:cNvSpPr txBox="1">
            <a:spLocks noGrp="1"/>
          </p:cNvSpPr>
          <p:nvPr>
            <p:ph type="body" idx="1"/>
          </p:nvPr>
        </p:nvSpPr>
        <p:spPr>
          <a:xfrm>
            <a:off x="1295400" y="2438325"/>
            <a:ext cx="5426100" cy="3437400"/>
          </a:xfrm>
          <a:prstGeom prst="rect">
            <a:avLst/>
          </a:prstGeom>
        </p:spPr>
        <p:txBody>
          <a:bodyPr lIns="91425" tIns="91425" rIns="91425" bIns="91425" anchor="t" anchorCtr="0">
            <a:noAutofit/>
          </a:bodyPr>
          <a:lstStyle/>
          <a:p>
            <a:pPr marL="457200" lvl="0" indent="-342900" rtl="0">
              <a:spcBef>
                <a:spcPts val="0"/>
              </a:spcBef>
              <a:buSzPct val="100000"/>
            </a:pPr>
            <a:r>
              <a:rPr lang="en-US" sz="1800"/>
              <a:t>Psychologists have proposed various systems for categorizing the characteristics that make up an individual’s unique personality; one of the most widely accepted is the “Big Five” model, which rates an individual according to Openness to experience, Conscientiousness, Extraversion, Agreeableness, and Neuroticism.</a:t>
            </a:r>
          </a:p>
          <a:p>
            <a:pPr marL="0" lvl="0" indent="0" rtl="0">
              <a:spcBef>
                <a:spcPts val="0"/>
              </a:spcBef>
              <a:buNone/>
            </a:pPr>
            <a:endParaRPr sz="1800"/>
          </a:p>
          <a:p>
            <a:pPr marL="457200" lvl="0" indent="-342900">
              <a:spcBef>
                <a:spcPts val="0"/>
              </a:spcBef>
              <a:buSzPct val="100000"/>
            </a:pPr>
            <a:r>
              <a:rPr lang="en-US" sz="1800"/>
              <a:t>Several of the Big Five personality traits have been related to leadership emergence (whether someone is viewed as a leader by others) and effectiveness.</a:t>
            </a:r>
          </a:p>
        </p:txBody>
      </p:sp>
      <p:sp>
        <p:nvSpPr>
          <p:cNvPr id="190" name="Shape 19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5</a:t>
            </a:fld>
            <a:endParaRPr lang="en-US"/>
          </a:p>
        </p:txBody>
      </p:sp>
      <p:sp>
        <p:nvSpPr>
          <p:cNvPr id="191" name="Shape 191"/>
          <p:cNvSpPr txBox="1"/>
          <p:nvPr/>
        </p:nvSpPr>
        <p:spPr>
          <a:xfrm>
            <a:off x="3472950" y="5810625"/>
            <a:ext cx="5246100" cy="3297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192" name="Shape 192"/>
          <p:cNvPicPr preferRelativeResize="0"/>
          <p:nvPr/>
        </p:nvPicPr>
        <p:blipFill>
          <a:blip r:embed="rId3">
            <a:alphaModFix/>
          </a:blip>
          <a:stretch>
            <a:fillRect/>
          </a:stretch>
        </p:blipFill>
        <p:spPr>
          <a:xfrm>
            <a:off x="7012824" y="2438325"/>
            <a:ext cx="4453600" cy="32199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Shape 198"/>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Self-Esteem </a:t>
            </a:r>
          </a:p>
        </p:txBody>
      </p:sp>
      <p:sp>
        <p:nvSpPr>
          <p:cNvPr id="199" name="Shape 199"/>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Self-esteem is not one of the Big Five personality traits, but it is an important aspect of one’s personality. </a:t>
            </a:r>
          </a:p>
          <a:p>
            <a:pPr marL="457200" lvl="0" indent="-342900" rtl="0">
              <a:spcBef>
                <a:spcPts val="0"/>
              </a:spcBef>
              <a:buSzPct val="100000"/>
            </a:pPr>
            <a:r>
              <a:rPr lang="en-US" sz="1800"/>
              <a:t> The degree to which a person is at peace with oneself and has an overall positive assessment of one’s self worth and capabilities seem to be relevant to whether someone is viewed as a leader.</a:t>
            </a:r>
          </a:p>
          <a:p>
            <a:pPr marL="457200" lvl="0" indent="-342900" rtl="0">
              <a:spcBef>
                <a:spcPts val="0"/>
              </a:spcBef>
              <a:buSzPct val="100000"/>
            </a:pPr>
            <a:r>
              <a:rPr lang="en-US" sz="1800"/>
              <a:t>Leaders with high self-esteem support their subordinates more and, when punishment is administered, they punish more effectively.</a:t>
            </a:r>
          </a:p>
          <a:p>
            <a:pPr marL="457200" lvl="0" indent="-342900" rtl="0">
              <a:spcBef>
                <a:spcPts val="0"/>
              </a:spcBef>
              <a:buSzPct val="100000"/>
            </a:pPr>
            <a:r>
              <a:rPr lang="en-US" sz="1800"/>
              <a:t> It is possible that those with high self esteem have greater levels of self-confidence and this affects their image in the eyes of their followers. </a:t>
            </a:r>
          </a:p>
          <a:p>
            <a:pPr marL="457200" lvl="0" indent="-342900">
              <a:spcBef>
                <a:spcPts val="0"/>
              </a:spcBef>
              <a:buSzPct val="100000"/>
            </a:pPr>
            <a:r>
              <a:rPr lang="en-US" sz="1800"/>
              <a:t>Self-esteem may also explain the relationship between some physical attributes and leader emergence.</a:t>
            </a:r>
          </a:p>
        </p:txBody>
      </p:sp>
      <p:sp>
        <p:nvSpPr>
          <p:cNvPr id="200" name="Shape 200"/>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6</a:t>
            </a:fld>
            <a:endParaRPr lang="en-US"/>
          </a:p>
        </p:txBody>
      </p:sp>
      <p:sp>
        <p:nvSpPr>
          <p:cNvPr id="201" name="Shape 201"/>
          <p:cNvSpPr txBox="1"/>
          <p:nvPr/>
        </p:nvSpPr>
        <p:spPr>
          <a:xfrm>
            <a:off x="3472950" y="5792425"/>
            <a:ext cx="5246100" cy="3660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sp>
        <p:nvSpPr>
          <p:cNvPr id="207" name="Shape 20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Integrity</a:t>
            </a:r>
          </a:p>
        </p:txBody>
      </p:sp>
      <p:sp>
        <p:nvSpPr>
          <p:cNvPr id="208" name="Shape 208"/>
          <p:cNvSpPr txBox="1">
            <a:spLocks noGrp="1"/>
          </p:cNvSpPr>
          <p:nvPr>
            <p:ph type="body" idx="1"/>
          </p:nvPr>
        </p:nvSpPr>
        <p:spPr>
          <a:xfrm>
            <a:off x="1295399" y="2556925"/>
            <a:ext cx="6616800" cy="3318900"/>
          </a:xfrm>
          <a:prstGeom prst="rect">
            <a:avLst/>
          </a:prstGeom>
        </p:spPr>
        <p:txBody>
          <a:bodyPr lIns="91425" tIns="91425" rIns="91425" bIns="91425" anchor="t" anchorCtr="0">
            <a:noAutofit/>
          </a:bodyPr>
          <a:lstStyle/>
          <a:p>
            <a:pPr marL="457200" lvl="0" indent="-342900" rtl="0">
              <a:spcBef>
                <a:spcPts val="0"/>
              </a:spcBef>
              <a:buSzPct val="100000"/>
            </a:pPr>
            <a:r>
              <a:rPr lang="en-US" sz="1800"/>
              <a:t>Research also shows that people who are effective as leaders tend to have a moral compass and demonstrate honesty and integrity.</a:t>
            </a:r>
          </a:p>
          <a:p>
            <a:pPr marL="457200" lvl="0" indent="-342900" rtl="0">
              <a:spcBef>
                <a:spcPts val="0"/>
              </a:spcBef>
              <a:buSzPct val="100000"/>
            </a:pPr>
            <a:r>
              <a:rPr lang="en-US" sz="1800"/>
              <a:t>Leaders whose integrity is questioned lose their trustworthiness, and they hurt their company’s business along the way. </a:t>
            </a:r>
          </a:p>
          <a:p>
            <a:pPr marL="457200" lvl="0" indent="-342900" rtl="0">
              <a:spcBef>
                <a:spcPts val="0"/>
              </a:spcBef>
              <a:buSzPct val="100000"/>
            </a:pPr>
            <a:r>
              <a:rPr lang="en-US" sz="1800"/>
              <a:t>There are also some traits that are negatively related to leader emergence and being successful in that position. </a:t>
            </a:r>
          </a:p>
          <a:p>
            <a:pPr marL="457200" lvl="0" indent="-342900" rtl="0">
              <a:spcBef>
                <a:spcPts val="0"/>
              </a:spcBef>
              <a:buSzPct val="100000"/>
            </a:pPr>
            <a:r>
              <a:rPr lang="en-US" sz="1800"/>
              <a:t>Despite problems in trait approaches, these findings can still be useful to managers and companies. </a:t>
            </a:r>
          </a:p>
          <a:p>
            <a:pPr marL="457200" lvl="0" indent="-342900">
              <a:spcBef>
                <a:spcPts val="0"/>
              </a:spcBef>
              <a:buSzPct val="100000"/>
            </a:pPr>
            <a:r>
              <a:rPr lang="en-US" sz="1800"/>
              <a:t>The key to benefiting from the findings of trait researchers is to be aware that not all traits are equally effective in predicting leadership potential across all circumstances. </a:t>
            </a:r>
          </a:p>
        </p:txBody>
      </p:sp>
      <p:sp>
        <p:nvSpPr>
          <p:cNvPr id="209" name="Shape 20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7</a:t>
            </a:fld>
            <a:endParaRPr lang="en-US"/>
          </a:p>
        </p:txBody>
      </p:sp>
      <p:sp>
        <p:nvSpPr>
          <p:cNvPr id="210" name="Shape 210"/>
          <p:cNvSpPr txBox="1"/>
          <p:nvPr/>
        </p:nvSpPr>
        <p:spPr>
          <a:xfrm>
            <a:off x="3472950" y="579715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pic>
        <p:nvPicPr>
          <p:cNvPr id="211" name="Shape 211"/>
          <p:cNvPicPr preferRelativeResize="0"/>
          <p:nvPr/>
        </p:nvPicPr>
        <p:blipFill>
          <a:blip r:embed="rId3">
            <a:alphaModFix/>
          </a:blip>
          <a:stretch>
            <a:fillRect/>
          </a:stretch>
        </p:blipFill>
        <p:spPr>
          <a:xfrm>
            <a:off x="7912175" y="2613175"/>
            <a:ext cx="3508726" cy="32064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Shape 217"/>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EXERCISES </a:t>
            </a:r>
          </a:p>
        </p:txBody>
      </p:sp>
      <p:sp>
        <p:nvSpPr>
          <p:cNvPr id="218" name="Shape 218"/>
          <p:cNvSpPr txBox="1">
            <a:spLocks noGrp="1"/>
          </p:cNvSpPr>
          <p:nvPr>
            <p:ph type="body" idx="1"/>
          </p:nvPr>
        </p:nvSpPr>
        <p:spPr>
          <a:xfrm>
            <a:off x="1295400" y="2285924"/>
            <a:ext cx="9601200" cy="3589800"/>
          </a:xfrm>
          <a:prstGeom prst="rect">
            <a:avLst/>
          </a:prstGeom>
        </p:spPr>
        <p:txBody>
          <a:bodyPr lIns="91425" tIns="91425" rIns="91425" bIns="91425" anchor="t" anchorCtr="0">
            <a:noAutofit/>
          </a:bodyPr>
          <a:lstStyle/>
          <a:p>
            <a:pPr marL="457200" lvl="0" indent="-342900" rtl="0">
              <a:spcBef>
                <a:spcPts val="0"/>
              </a:spcBef>
              <a:buSzPct val="100000"/>
              <a:buAutoNum type="arabicPeriod"/>
            </a:pPr>
            <a:r>
              <a:rPr lang="en-US" sz="1800"/>
              <a:t>Think of a leader you admire. What traits does this person have? Are they consistent with the traits discussed in this chapter? If not, why is this person effective despite the presence of different traits?</a:t>
            </a:r>
          </a:p>
          <a:p>
            <a:pPr marL="0" lvl="0" indent="0" rtl="0">
              <a:spcBef>
                <a:spcPts val="0"/>
              </a:spcBef>
              <a:buNone/>
            </a:pPr>
            <a:endParaRPr sz="1800"/>
          </a:p>
          <a:p>
            <a:pPr marL="457200" lvl="0" indent="-342900" rtl="0">
              <a:spcBef>
                <a:spcPts val="0"/>
              </a:spcBef>
              <a:buSzPct val="100000"/>
              <a:buAutoNum type="arabicPeriod"/>
            </a:pPr>
            <a:r>
              <a:rPr lang="en-US" sz="1800"/>
              <a:t>Can the findings of traits approaches be used to train potential leaders? Which traits seem easier to teach? Which are more stable?</a:t>
            </a:r>
          </a:p>
          <a:p>
            <a:pPr marL="0" lvl="0" indent="0" rtl="0">
              <a:spcBef>
                <a:spcPts val="0"/>
              </a:spcBef>
              <a:buNone/>
            </a:pPr>
            <a:endParaRPr sz="1800"/>
          </a:p>
          <a:p>
            <a:pPr marL="457200" lvl="0" indent="-342900" rtl="0">
              <a:spcBef>
                <a:spcPts val="0"/>
              </a:spcBef>
              <a:buSzPct val="100000"/>
              <a:buAutoNum type="arabicPeriod"/>
            </a:pPr>
            <a:r>
              <a:rPr lang="en-US" sz="1800"/>
              <a:t>How can organizations identify future leaders with a given set of traits? Which methods would be useful for this purpose? </a:t>
            </a:r>
          </a:p>
          <a:p>
            <a:pPr marL="0" lvl="0" indent="0" rtl="0">
              <a:spcBef>
                <a:spcPts val="0"/>
              </a:spcBef>
              <a:buNone/>
            </a:pPr>
            <a:endParaRPr sz="1800"/>
          </a:p>
          <a:p>
            <a:pPr marL="457200" lvl="0" indent="-228600">
              <a:spcBef>
                <a:spcPts val="0"/>
              </a:spcBef>
              <a:buAutoNum type="arabicPeriod"/>
            </a:pPr>
            <a:r>
              <a:rPr lang="en-US" sz="1800"/>
              <a:t>What other traits can you think of that would be relevant to leadership?</a:t>
            </a:r>
            <a:r>
              <a:rPr lang="en-US"/>
              <a:t> </a:t>
            </a:r>
          </a:p>
        </p:txBody>
      </p:sp>
      <p:sp>
        <p:nvSpPr>
          <p:cNvPr id="219" name="Shape 219"/>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8</a:t>
            </a:fld>
            <a:endParaRPr lang="en-US"/>
          </a:p>
        </p:txBody>
      </p:sp>
      <p:sp>
        <p:nvSpPr>
          <p:cNvPr id="220" name="Shape 220"/>
          <p:cNvSpPr txBox="1"/>
          <p:nvPr/>
        </p:nvSpPr>
        <p:spPr>
          <a:xfrm>
            <a:off x="3472950" y="5799000"/>
            <a:ext cx="5246100" cy="2793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1295401" y="982132"/>
            <a:ext cx="9601200" cy="1303800"/>
          </a:xfrm>
          <a:prstGeom prst="rect">
            <a:avLst/>
          </a:prstGeom>
        </p:spPr>
        <p:txBody>
          <a:bodyPr lIns="91425" tIns="91425" rIns="91425" bIns="91425" anchor="ctr" anchorCtr="0">
            <a:noAutofit/>
          </a:bodyPr>
          <a:lstStyle/>
          <a:p>
            <a:pPr lvl="0">
              <a:spcBef>
                <a:spcPts val="0"/>
              </a:spcBef>
              <a:buNone/>
            </a:pPr>
            <a:r>
              <a:rPr lang="en-US"/>
              <a:t>Leader Behavioral </a:t>
            </a:r>
          </a:p>
        </p:txBody>
      </p:sp>
      <p:sp>
        <p:nvSpPr>
          <p:cNvPr id="227" name="Shape 227"/>
          <p:cNvSpPr txBox="1">
            <a:spLocks noGrp="1"/>
          </p:cNvSpPr>
          <p:nvPr>
            <p:ph type="body" idx="1"/>
          </p:nvPr>
        </p:nvSpPr>
        <p:spPr>
          <a:xfrm>
            <a:off x="1295400" y="2556932"/>
            <a:ext cx="9601200" cy="3318900"/>
          </a:xfrm>
          <a:prstGeom prst="rect">
            <a:avLst/>
          </a:prstGeom>
        </p:spPr>
        <p:txBody>
          <a:bodyPr lIns="91425" tIns="91425" rIns="91425" bIns="91425" anchor="t" anchorCtr="0">
            <a:noAutofit/>
          </a:bodyPr>
          <a:lstStyle/>
          <a:p>
            <a:pPr marL="0" lvl="0" indent="0">
              <a:spcBef>
                <a:spcPts val="0"/>
              </a:spcBef>
              <a:buNone/>
            </a:pPr>
            <a:r>
              <a:rPr lang="en-US"/>
              <a:t> Which behaviors made them perceived as leaders? Which behaviors increased their success?</a:t>
            </a:r>
          </a:p>
          <a:p>
            <a:pPr marL="457200" lvl="0" indent="-342900" rtl="0">
              <a:spcBef>
                <a:spcPts val="0"/>
              </a:spcBef>
              <a:buSzPct val="100000"/>
            </a:pPr>
            <a:r>
              <a:rPr lang="en-US" sz="1800"/>
              <a:t>To answer these questions, researchers at Ohio State University and the University of Michigan used many different techniques, such as observing leaders in laboratory settings as well as surveying them. </a:t>
            </a:r>
          </a:p>
          <a:p>
            <a:pPr marL="457200" lvl="0" indent="-342900" rtl="0">
              <a:spcBef>
                <a:spcPts val="0"/>
              </a:spcBef>
              <a:buSzPct val="100000"/>
            </a:pPr>
            <a:r>
              <a:rPr lang="en-US" sz="1800"/>
              <a:t> This research stream led to the discovery of two broad categories of behaviors: task oriented behaviors (sometimes called initiating structure) and people-oriented behaviors (also called consideration). </a:t>
            </a:r>
          </a:p>
          <a:p>
            <a:pPr marL="457200" lvl="0" indent="-342900">
              <a:spcBef>
                <a:spcPts val="0"/>
              </a:spcBef>
              <a:buSzPct val="100000"/>
            </a:pPr>
            <a:r>
              <a:rPr lang="en-US" sz="1800"/>
              <a:t>Task-oriented leader behaviors involve structuring the roles of subordinates, providing them with instructions, and behaving in ways that will increase the performance of the group. </a:t>
            </a:r>
          </a:p>
        </p:txBody>
      </p:sp>
      <p:sp>
        <p:nvSpPr>
          <p:cNvPr id="228" name="Shape 228"/>
          <p:cNvSpPr txBox="1">
            <a:spLocks noGrp="1"/>
          </p:cNvSpPr>
          <p:nvPr>
            <p:ph type="sldNum" idx="12"/>
          </p:nvPr>
        </p:nvSpPr>
        <p:spPr>
          <a:xfrm>
            <a:off x="10353900" y="5969000"/>
            <a:ext cx="542700" cy="279300"/>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a:t>9</a:t>
            </a:fld>
            <a:endParaRPr lang="en-US"/>
          </a:p>
        </p:txBody>
      </p:sp>
      <p:sp>
        <p:nvSpPr>
          <p:cNvPr id="229" name="Shape 229"/>
          <p:cNvSpPr txBox="1"/>
          <p:nvPr/>
        </p:nvSpPr>
        <p:spPr>
          <a:xfrm>
            <a:off x="3472950" y="5828850"/>
            <a:ext cx="5246100" cy="238500"/>
          </a:xfrm>
          <a:prstGeom prst="rect">
            <a:avLst/>
          </a:prstGeom>
          <a:noFill/>
          <a:ln>
            <a:noFill/>
          </a:ln>
        </p:spPr>
        <p:txBody>
          <a:bodyPr lIns="91425" tIns="91425" rIns="91425" bIns="91425" anchor="t" anchorCtr="0">
            <a:noAutofit/>
          </a:bodyPr>
          <a:lstStyle/>
          <a:p>
            <a:pPr lvl="0" rtl="0">
              <a:spcBef>
                <a:spcPts val="0"/>
              </a:spcBef>
              <a:buClr>
                <a:schemeClr val="dk1"/>
              </a:buClr>
              <a:buSzPct val="25000"/>
              <a:buFont typeface="Arial"/>
              <a:buNone/>
            </a:pPr>
            <a:r>
              <a:rPr lang="en-US" sz="1000">
                <a:solidFill>
                  <a:schemeClr val="dk1"/>
                </a:solidFill>
                <a:latin typeface="Garamond"/>
                <a:ea typeface="Garamond"/>
                <a:cs typeface="Garamond"/>
                <a:sym typeface="Garamond"/>
              </a:rPr>
              <a:t>Westover, Strategic Oganizational behavior, Copyright © 2017 by HCI Press</a:t>
            </a:r>
            <a:br>
              <a:rPr lang="en-US" sz="1000">
                <a:solidFill>
                  <a:schemeClr val="dk1"/>
                </a:solidFill>
                <a:latin typeface="Garamond"/>
                <a:ea typeface="Garamond"/>
                <a:cs typeface="Garamond"/>
                <a:sym typeface="Garamond"/>
              </a:rPr>
            </a:br>
            <a:endParaRPr lang="en-US" sz="1000">
              <a:solidFill>
                <a:schemeClr val="dk1"/>
              </a:solidFill>
              <a:latin typeface="Garamond"/>
              <a:ea typeface="Garamond"/>
              <a:cs typeface="Garamond"/>
              <a:sym typeface="Garamond"/>
            </a:endParaRPr>
          </a:p>
        </p:txBody>
      </p:sp>
    </p:spTree>
  </p:cSld>
  <p:clrMapOvr>
    <a:masterClrMapping/>
  </p:clrMapOvr>
</p:sld>
</file>

<file path=ppt/theme/theme1.xml><?xml version="1.0" encoding="utf-8"?>
<a:theme xmlns:a="http://schemas.openxmlformats.org/drawingml/2006/main" name="Organic">
  <a:themeElements>
    <a:clrScheme name="Organic">
      <a:dk1>
        <a:srgbClr val="000000"/>
      </a:dk1>
      <a:lt1>
        <a:srgbClr val="FFFFFF"/>
      </a:lt1>
      <a:dk2>
        <a:srgbClr val="212121"/>
      </a:dk2>
      <a:lt2>
        <a:srgbClr val="DADADA"/>
      </a:lt2>
      <a:accent1>
        <a:srgbClr val="B15E28"/>
      </a:accent1>
      <a:accent2>
        <a:srgbClr val="B13228"/>
      </a:accent2>
      <a:accent3>
        <a:srgbClr val="8B7B56"/>
      </a:accent3>
      <a:accent4>
        <a:srgbClr val="E09C41"/>
      </a:accent4>
      <a:accent5>
        <a:srgbClr val="9EAE51"/>
      </a:accent5>
      <a:accent6>
        <a:srgbClr val="6E7355"/>
      </a:accent6>
      <a:hlink>
        <a:srgbClr val="D37A21"/>
      </a:hlink>
      <a:folHlink>
        <a:srgbClr val="CA8F5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3585</Words>
  <Application>Microsoft Office PowerPoint</Application>
  <PresentationFormat>Widescreen</PresentationFormat>
  <Paragraphs>254</Paragraphs>
  <Slides>30</Slides>
  <Notes>30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30</vt:i4>
      </vt:variant>
    </vt:vector>
  </HeadingPairs>
  <TitlesOfParts>
    <vt:vector size="34" baseType="lpstr">
      <vt:lpstr>Calibri</vt:lpstr>
      <vt:lpstr>Garamond</vt:lpstr>
      <vt:lpstr>Arial</vt:lpstr>
      <vt:lpstr>Organic</vt:lpstr>
      <vt:lpstr>Chapter 12  Leading People within Organizations</vt:lpstr>
      <vt:lpstr>PowerPoint Presentation</vt:lpstr>
      <vt:lpstr> Trait Approaches to Leadership</vt:lpstr>
      <vt:lpstr>Intelligence</vt:lpstr>
      <vt:lpstr>Big 5 Personality Traits</vt:lpstr>
      <vt:lpstr>Self-Esteem </vt:lpstr>
      <vt:lpstr>Integrity</vt:lpstr>
      <vt:lpstr>EXERCISES </vt:lpstr>
      <vt:lpstr>Leader Behavioral </vt:lpstr>
      <vt:lpstr>Leader Decision Making</vt:lpstr>
      <vt:lpstr>Limitations of Behavioral Approaches</vt:lpstr>
      <vt:lpstr>EXERCISES</vt:lpstr>
      <vt:lpstr>        Contingency Approaches to Leadership</vt:lpstr>
      <vt:lpstr>Fiedler’s Contingency Theory</vt:lpstr>
      <vt:lpstr>Situational Leadership</vt:lpstr>
      <vt:lpstr>The Changing and Diverse Workforce</vt:lpstr>
      <vt:lpstr>Path-Goal Theory of Leadership</vt:lpstr>
      <vt:lpstr>Four Leadership Styles</vt:lpstr>
      <vt:lpstr>Vroom and Yetton’s Normative Decision Model</vt:lpstr>
      <vt:lpstr>Decision-Making Styles</vt:lpstr>
      <vt:lpstr>EXERCISES</vt:lpstr>
      <vt:lpstr>Transformational Leadership</vt:lpstr>
      <vt:lpstr> Be Charismatic! </vt:lpstr>
      <vt:lpstr>Servant Leadership </vt:lpstr>
      <vt:lpstr>Leader-Member Exchange (LMX) Theory</vt:lpstr>
      <vt:lpstr>Authentic Leadership</vt:lpstr>
      <vt:lpstr>EXERCISES</vt:lpstr>
      <vt:lpstr>Leadership and Ethics</vt:lpstr>
      <vt:lpstr>Leadership around the Globe</vt:lpstr>
      <vt:lpstr>Chapter Summary</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12  Leading People within Organizations</dc:title>
  <dc:creator>Jon Westover</dc:creator>
  <cp:lastModifiedBy>Windows User</cp:lastModifiedBy>
  <cp:revision>1</cp:revision>
  <dcterms:modified xsi:type="dcterms:W3CDTF">2017-06-08T17:04:38Z</dcterms:modified>
</cp:coreProperties>
</file>